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0" r:id="rId2"/>
    <p:sldId id="267" r:id="rId3"/>
    <p:sldId id="284" r:id="rId4"/>
    <p:sldId id="269" r:id="rId5"/>
    <p:sldId id="310" r:id="rId6"/>
    <p:sldId id="287" r:id="rId7"/>
    <p:sldId id="312" r:id="rId8"/>
    <p:sldId id="286" r:id="rId9"/>
    <p:sldId id="317" r:id="rId10"/>
    <p:sldId id="280" r:id="rId11"/>
    <p:sldId id="273" r:id="rId12"/>
    <p:sldId id="319" r:id="rId13"/>
    <p:sldId id="318" r:id="rId14"/>
    <p:sldId id="322" r:id="rId15"/>
    <p:sldId id="320" r:id="rId16"/>
    <p:sldId id="321" r:id="rId17"/>
    <p:sldId id="314" r:id="rId18"/>
    <p:sldId id="325" r:id="rId19"/>
    <p:sldId id="301" r:id="rId20"/>
    <p:sldId id="261" r:id="rId21"/>
    <p:sldId id="315" r:id="rId22"/>
    <p:sldId id="323" r:id="rId23"/>
    <p:sldId id="324" r:id="rId24"/>
    <p:sldId id="271" r:id="rId25"/>
    <p:sldId id="316" r:id="rId26"/>
    <p:sldId id="264" r:id="rId27"/>
    <p:sldId id="282"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87C9"/>
    <a:srgbClr val="4CA5E2"/>
    <a:srgbClr val="2F97DD"/>
    <a:srgbClr val="2080C2"/>
    <a:srgbClr val="959595"/>
    <a:srgbClr val="A6A6A6"/>
    <a:srgbClr val="478DC1"/>
    <a:srgbClr val="5394C5"/>
    <a:srgbClr val="5999C7"/>
    <a:srgbClr val="5D7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93476" autoAdjust="0"/>
  </p:normalViewPr>
  <p:slideViewPr>
    <p:cSldViewPr snapToGrid="0" showGuides="1">
      <p:cViewPr varScale="1">
        <p:scale>
          <a:sx n="104" d="100"/>
          <a:sy n="104" d="100"/>
        </p:scale>
        <p:origin x="-504" y="-96"/>
      </p:cViewPr>
      <p:guideLst>
        <p:guide orient="horz" pos="2160"/>
        <p:guide pos="3863"/>
      </p:guideLst>
    </p:cSldViewPr>
  </p:slideViewPr>
  <p:outlineViewPr>
    <p:cViewPr>
      <p:scale>
        <a:sx n="33" d="100"/>
        <a:sy n="33" d="100"/>
      </p:scale>
      <p:origin x="0" y="276"/>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71F76-84BD-4CB3-AC06-4561AE45B2DE}" type="datetimeFigureOut">
              <a:rPr lang="ko-KR" altLang="en-US" smtClean="0"/>
              <a:t>2020-06-12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3043C-99BE-4C29-B74A-5A57E504D464}" type="slidenum">
              <a:rPr lang="ko-KR" altLang="en-US" smtClean="0"/>
              <a:t>‹#›</a:t>
            </a:fld>
            <a:endParaRPr lang="ko-KR" altLang="en-US"/>
          </a:p>
        </p:txBody>
      </p:sp>
    </p:spTree>
    <p:extLst>
      <p:ext uri="{BB962C8B-B14F-4D97-AF65-F5344CB8AC3E}">
        <p14:creationId xmlns:p14="http://schemas.microsoft.com/office/powerpoint/2010/main" val="3952608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11</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12</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14</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15</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16</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18</a:t>
            </a:fld>
            <a:endParaRPr lang="ko-KR" altLang="en-US"/>
          </a:p>
        </p:txBody>
      </p:sp>
    </p:spTree>
    <p:extLst>
      <p:ext uri="{BB962C8B-B14F-4D97-AF65-F5344CB8AC3E}">
        <p14:creationId xmlns:p14="http://schemas.microsoft.com/office/powerpoint/2010/main" val="71449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22</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52605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74520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20902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4253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960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6607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9339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7729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76482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36982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44413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43122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p:cNvGrpSpPr/>
          <p:nvPr/>
        </p:nvGrpSpPr>
        <p:grpSpPr>
          <a:xfrm>
            <a:off x="-167950" y="-2"/>
            <a:ext cx="12527900" cy="4555067"/>
            <a:chOff x="-167950" y="-1"/>
            <a:chExt cx="12527900" cy="4555067"/>
          </a:xfrm>
        </p:grpSpPr>
        <p:sp>
          <p:nvSpPr>
            <p:cNvPr id="2" name="직사각형 1"/>
            <p:cNvSpPr/>
            <p:nvPr/>
          </p:nvSpPr>
          <p:spPr>
            <a:xfrm>
              <a:off x="0" y="-1"/>
              <a:ext cx="12192000" cy="45550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t="41010" b="36497"/>
            <a:stretch/>
          </p:blipFill>
          <p:spPr>
            <a:xfrm>
              <a:off x="-167950" y="2086169"/>
              <a:ext cx="12527900" cy="2468897"/>
            </a:xfrm>
            <a:prstGeom prst="rect">
              <a:avLst/>
            </a:prstGeom>
          </p:spPr>
        </p:pic>
      </p:grpSp>
      <p:sp>
        <p:nvSpPr>
          <p:cNvPr id="6" name="TextBox 5"/>
          <p:cNvSpPr txBox="1"/>
          <p:nvPr/>
        </p:nvSpPr>
        <p:spPr>
          <a:xfrm>
            <a:off x="529094" y="1487324"/>
            <a:ext cx="8848897" cy="1446550"/>
          </a:xfrm>
          <a:prstGeom prst="rect">
            <a:avLst/>
          </a:prstGeom>
          <a:noFill/>
        </p:spPr>
        <p:txBody>
          <a:bodyPr wrap="none" rtlCol="0">
            <a:spAutoFit/>
          </a:bodyPr>
          <a:lstStyle/>
          <a:p>
            <a:r>
              <a:rPr lang="ko-KR" altLang="en-US" sz="4400" b="1" dirty="0" smtClean="0">
                <a:solidFill>
                  <a:srgbClr val="2187C9"/>
                </a:solidFill>
                <a:latin typeface="HY강B" panose="02030600000101010101" pitchFamily="18" charset="-127"/>
                <a:ea typeface="HY강B" panose="02030600000101010101" pitchFamily="18" charset="-127"/>
              </a:rPr>
              <a:t>소프트웨어공학</a:t>
            </a:r>
            <a:r>
              <a:rPr lang="en-US" altLang="ko-KR" sz="4400" b="1" dirty="0" smtClean="0">
                <a:solidFill>
                  <a:srgbClr val="2187C9"/>
                </a:solidFill>
                <a:latin typeface="HY강B" panose="02030600000101010101" pitchFamily="18" charset="-127"/>
                <a:ea typeface="HY강B" panose="02030600000101010101" pitchFamily="18" charset="-127"/>
              </a:rPr>
              <a:t> </a:t>
            </a:r>
            <a:r>
              <a:rPr lang="ko-KR" altLang="en-US" sz="4400" b="1" dirty="0" smtClean="0">
                <a:solidFill>
                  <a:srgbClr val="2187C9"/>
                </a:solidFill>
                <a:latin typeface="HY강B" panose="02030600000101010101" pitchFamily="18" charset="-127"/>
                <a:ea typeface="HY강B" panose="02030600000101010101" pitchFamily="18" charset="-127"/>
              </a:rPr>
              <a:t>프로젝트 최종발표</a:t>
            </a:r>
            <a:endParaRPr lang="en-US" altLang="ko-KR" sz="4400" b="1" dirty="0">
              <a:solidFill>
                <a:srgbClr val="2187C9"/>
              </a:solidFill>
              <a:latin typeface="HY강B" panose="02030600000101010101" pitchFamily="18" charset="-127"/>
              <a:ea typeface="HY강B" panose="02030600000101010101" pitchFamily="18" charset="-127"/>
            </a:endParaRPr>
          </a:p>
          <a:p>
            <a:r>
              <a:rPr lang="ko-KR" altLang="en-US" sz="4400" b="1" dirty="0" smtClean="0">
                <a:solidFill>
                  <a:srgbClr val="2187C9"/>
                </a:solidFill>
                <a:latin typeface="HY강B" panose="02030600000101010101" pitchFamily="18" charset="-127"/>
                <a:ea typeface="HY강B" panose="02030600000101010101" pitchFamily="18" charset="-127"/>
              </a:rPr>
              <a:t>                 카페요</a:t>
            </a:r>
            <a:endParaRPr lang="ko-KR" altLang="en-US" sz="4400" b="1" dirty="0">
              <a:solidFill>
                <a:srgbClr val="2187C9"/>
              </a:solidFill>
              <a:latin typeface="HY강B" panose="02030600000101010101" pitchFamily="18" charset="-127"/>
              <a:ea typeface="HY강B" panose="02030600000101010101" pitchFamily="18" charset="-127"/>
            </a:endParaRPr>
          </a:p>
        </p:txBody>
      </p:sp>
      <p:sp>
        <p:nvSpPr>
          <p:cNvPr id="7" name="TextBox 6"/>
          <p:cNvSpPr txBox="1"/>
          <p:nvPr/>
        </p:nvSpPr>
        <p:spPr>
          <a:xfrm>
            <a:off x="3038613" y="3965796"/>
            <a:ext cx="9001182" cy="369332"/>
          </a:xfrm>
          <a:prstGeom prst="rect">
            <a:avLst/>
          </a:prstGeom>
          <a:noFill/>
        </p:spPr>
        <p:txBody>
          <a:bodyPr wrap="none" rtlCol="0">
            <a:spAutoFit/>
          </a:bodyPr>
          <a:lstStyle/>
          <a:p>
            <a:r>
              <a:rPr lang="en-US" altLang="ko-KR" dirty="0" smtClean="0">
                <a:solidFill>
                  <a:schemeClr val="bg1"/>
                </a:solidFill>
              </a:rPr>
              <a:t>2015114298 </a:t>
            </a:r>
            <a:r>
              <a:rPr lang="ko-KR" altLang="en-US" dirty="0" smtClean="0">
                <a:solidFill>
                  <a:schemeClr val="bg1"/>
                </a:solidFill>
              </a:rPr>
              <a:t>배홍직  </a:t>
            </a:r>
            <a:r>
              <a:rPr lang="en-US" altLang="ko-KR" dirty="0" smtClean="0">
                <a:solidFill>
                  <a:schemeClr val="bg1"/>
                </a:solidFill>
              </a:rPr>
              <a:t>2015110224 </a:t>
            </a:r>
            <a:r>
              <a:rPr lang="ko-KR" altLang="en-US" dirty="0" smtClean="0">
                <a:solidFill>
                  <a:schemeClr val="bg1"/>
                </a:solidFill>
              </a:rPr>
              <a:t>이현준   </a:t>
            </a:r>
            <a:r>
              <a:rPr lang="en-US" altLang="ko-KR" dirty="0" smtClean="0">
                <a:solidFill>
                  <a:schemeClr val="bg1"/>
                </a:solidFill>
              </a:rPr>
              <a:t>2018113884 </a:t>
            </a:r>
            <a:r>
              <a:rPr lang="ko-KR" altLang="en-US" dirty="0" smtClean="0">
                <a:solidFill>
                  <a:schemeClr val="bg1"/>
                </a:solidFill>
              </a:rPr>
              <a:t>김경주   </a:t>
            </a:r>
            <a:r>
              <a:rPr lang="en-US" altLang="ko-KR" dirty="0" smtClean="0">
                <a:solidFill>
                  <a:schemeClr val="bg1"/>
                </a:solidFill>
              </a:rPr>
              <a:t>2018116331 </a:t>
            </a:r>
            <a:r>
              <a:rPr lang="ko-KR" altLang="en-US" dirty="0" smtClean="0">
                <a:solidFill>
                  <a:schemeClr val="bg1"/>
                </a:solidFill>
              </a:rPr>
              <a:t>이채현</a:t>
            </a:r>
            <a:endParaRPr lang="en-US" altLang="ko-KR" dirty="0">
              <a:solidFill>
                <a:schemeClr val="bg1"/>
              </a:solidFill>
            </a:endParaRPr>
          </a:p>
        </p:txBody>
      </p:sp>
      <p:pic>
        <p:nvPicPr>
          <p:cNvPr id="10" name="그림 9">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884111" y="2139640"/>
            <a:ext cx="735288" cy="754141"/>
          </a:xfrm>
          <a:prstGeom prst="rect">
            <a:avLst/>
          </a:prstGeom>
        </p:spPr>
      </p:pic>
    </p:spTree>
    <p:extLst>
      <p:ext uri="{BB962C8B-B14F-4D97-AF65-F5344CB8AC3E}">
        <p14:creationId xmlns:p14="http://schemas.microsoft.com/office/powerpoint/2010/main" val="1663740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187C9"/>
              </a:solidFill>
            </a:endParaRPr>
          </a:p>
        </p:txBody>
      </p:sp>
      <p:cxnSp>
        <p:nvCxnSpPr>
          <p:cNvPr id="6" name="직선 연결선 5"/>
          <p:cNvCxnSpPr/>
          <p:nvPr/>
        </p:nvCxnSpPr>
        <p:spPr>
          <a:xfrm flipH="1">
            <a:off x="2934169" y="2881002"/>
            <a:ext cx="723431" cy="8037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flipV="1">
            <a:off x="8337978" y="2604166"/>
            <a:ext cx="577422" cy="830970"/>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347471" y="3619294"/>
            <a:ext cx="3522399" cy="1815882"/>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SPRINT </a:t>
            </a:r>
            <a:r>
              <a:rPr lang="ko-KR" altLang="en-US" sz="2800" dirty="0" smtClean="0">
                <a:solidFill>
                  <a:schemeClr val="bg1"/>
                </a:solidFill>
                <a:latin typeface="HY강B" panose="02030600000101010101" pitchFamily="18" charset="-127"/>
                <a:ea typeface="HY강B" panose="02030600000101010101" pitchFamily="18" charset="-127"/>
              </a:rPr>
              <a:t>일정에 맞게 각자 하고 있는 일을 알아보기 쉽게 업데이트 </a:t>
            </a:r>
            <a:endParaRPr lang="en-US" altLang="ko-KR" sz="2800"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780064" y="1426444"/>
            <a:ext cx="2813221" cy="1384995"/>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JIRA</a:t>
            </a:r>
            <a:r>
              <a:rPr lang="ko-KR" altLang="en-US" sz="2800" dirty="0" smtClean="0">
                <a:solidFill>
                  <a:schemeClr val="bg1"/>
                </a:solidFill>
                <a:latin typeface="HY강B" panose="02030600000101010101" pitchFamily="18" charset="-127"/>
                <a:ea typeface="HY강B" panose="02030600000101010101" pitchFamily="18" charset="-127"/>
              </a:rPr>
              <a:t>에서 한 일 업데이트</a:t>
            </a:r>
            <a:r>
              <a:rPr lang="en-US" altLang="ko-KR" sz="2800" dirty="0" smtClean="0">
                <a:solidFill>
                  <a:schemeClr val="bg1"/>
                </a:solidFill>
                <a:latin typeface="HY강B" panose="02030600000101010101" pitchFamily="18" charset="-127"/>
                <a:ea typeface="HY강B" panose="02030600000101010101" pitchFamily="18" charset="-127"/>
              </a:rPr>
              <a:t>, </a:t>
            </a:r>
          </a:p>
          <a:p>
            <a:r>
              <a:rPr lang="ko-KR" altLang="en-US" sz="2800" dirty="0" smtClean="0">
                <a:solidFill>
                  <a:schemeClr val="bg1"/>
                </a:solidFill>
                <a:latin typeface="HY강B" panose="02030600000101010101" pitchFamily="18" charset="-127"/>
                <a:ea typeface="HY강B" panose="02030600000101010101" pitchFamily="18" charset="-127"/>
              </a:rPr>
              <a:t>개발 공동작업</a:t>
            </a:r>
            <a:endParaRPr lang="en-US" altLang="ko-KR" sz="2800"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0" name="AutoShape 2" descr="File:Octicons-mark-github.svg - Wikimedia Commons"/>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5" descr="File:Octicons-mark-github.svg - Wikimedia Commons"/>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084" name="Picture 12" descr="Github 무료 아이콘 의 Social Media &amp; Log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1" y="2717687"/>
            <a:ext cx="36004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Jira Software – Logos Downl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988" y="1448244"/>
            <a:ext cx="3690773" cy="1432758"/>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543045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3644047" y="2741154"/>
            <a:ext cx="4903907" cy="1200329"/>
          </a:xfrm>
          <a:prstGeom prst="rect">
            <a:avLst/>
          </a:prstGeom>
          <a:noFill/>
        </p:spPr>
        <p:txBody>
          <a:bodyPr wrap="non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4824130" y="2464155"/>
            <a:ext cx="3075433"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2187C9"/>
                </a:solidFill>
                <a:latin typeface="HY강B" panose="02030600000101010101" pitchFamily="18" charset="-127"/>
                <a:ea typeface="HY강B" panose="02030600000101010101" pitchFamily="18" charset="-127"/>
              </a:rPr>
              <a:t>카페요</a:t>
            </a:r>
            <a:endParaRPr lang="en-US" altLang="ko-KR" sz="5400" dirty="0">
              <a:solidFill>
                <a:srgbClr val="2187C9"/>
              </a:solidFill>
              <a:latin typeface="나눔고딕" panose="020D0604000000000000" pitchFamily="50" charset="-127"/>
              <a:ea typeface="나눔고딕" panose="020D0604000000000000" pitchFamily="50" charset="-127"/>
            </a:endParaRPr>
          </a:p>
        </p:txBody>
      </p:sp>
      <p:pic>
        <p:nvPicPr>
          <p:cNvPr id="14" name="그림 13">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474409" y="2996187"/>
            <a:ext cx="844402" cy="866053"/>
          </a:xfrm>
          <a:prstGeom prst="rect">
            <a:avLst/>
          </a:prstGeom>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286" y="3942188"/>
            <a:ext cx="10267950"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711" y="808969"/>
            <a:ext cx="102965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045384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48020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2187C9"/>
                </a:solidFill>
                <a:latin typeface="HY강B" panose="02030600000101010101" pitchFamily="18" charset="-127"/>
                <a:ea typeface="HY강B" panose="02030600000101010101" pitchFamily="18" charset="-127"/>
              </a:rPr>
              <a:t>보이스톡</a:t>
            </a:r>
            <a:r>
              <a:rPr lang="ko-KR" altLang="en-US" sz="5400" b="1" dirty="0" smtClean="0">
                <a:solidFill>
                  <a:srgbClr val="2187C9"/>
                </a:solidFill>
                <a:latin typeface="HY강B" panose="02030600000101010101" pitchFamily="18" charset="-127"/>
                <a:ea typeface="HY강B" panose="02030600000101010101" pitchFamily="18" charset="-127"/>
              </a:rPr>
              <a:t> </a:t>
            </a:r>
            <a:r>
              <a:rPr lang="ko-KR" altLang="en-US" sz="5400" b="1" dirty="0" err="1" smtClean="0">
                <a:solidFill>
                  <a:srgbClr val="2187C9"/>
                </a:solidFill>
                <a:latin typeface="HY강B" panose="02030600000101010101" pitchFamily="18" charset="-127"/>
                <a:ea typeface="HY강B" panose="02030600000101010101" pitchFamily="18" charset="-127"/>
              </a:rPr>
              <a:t>한거</a:t>
            </a:r>
            <a:r>
              <a:rPr lang="ko-KR" altLang="en-US" sz="5400" b="1" dirty="0" smtClean="0">
                <a:solidFill>
                  <a:srgbClr val="2187C9"/>
                </a:solidFill>
                <a:latin typeface="HY강B" panose="02030600000101010101" pitchFamily="18" charset="-127"/>
                <a:ea typeface="HY강B" panose="02030600000101010101" pitchFamily="18" charset="-127"/>
              </a:rPr>
              <a:t> 날짜까지 보이게 </a:t>
            </a:r>
            <a:r>
              <a:rPr lang="ko-KR" altLang="en-US" sz="5400" b="1" dirty="0" err="1" smtClean="0">
                <a:solidFill>
                  <a:srgbClr val="2187C9"/>
                </a:solidFill>
                <a:latin typeface="HY강B" panose="02030600000101010101" pitchFamily="18" charset="-127"/>
                <a:ea typeface="HY강B" panose="02030600000101010101" pitchFamily="18" charset="-127"/>
              </a:rPr>
              <a:t>캡쳐해서</a:t>
            </a:r>
            <a:r>
              <a:rPr lang="ko-KR" altLang="en-US" sz="5400" b="1" dirty="0" smtClean="0">
                <a:solidFill>
                  <a:srgbClr val="2187C9"/>
                </a:solidFill>
                <a:latin typeface="HY강B" panose="02030600000101010101" pitchFamily="18" charset="-127"/>
                <a:ea typeface="HY강B" panose="02030600000101010101" pitchFamily="18" charset="-127"/>
              </a:rPr>
              <a:t> 정리한 화면</a:t>
            </a:r>
            <a:endParaRPr lang="en-US" altLang="ko-KR" sz="5400" dirty="0">
              <a:solidFill>
                <a:srgbClr val="2187C9"/>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24153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깃헙</a:t>
            </a:r>
            <a:r>
              <a:rPr lang="ko-KR" altLang="en-US" sz="5400" b="1" dirty="0" smtClean="0">
                <a:solidFill>
                  <a:srgbClr val="FF0000"/>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증명자료넣기</a:t>
            </a:r>
            <a:r>
              <a:rPr lang="en-US" altLang="ko-KR" sz="5400" b="1" dirty="0" smtClean="0">
                <a:solidFill>
                  <a:srgbClr val="FF0000"/>
                </a:solidFill>
                <a:latin typeface="HY강B" panose="02030600000101010101" pitchFamily="18" charset="-127"/>
                <a:ea typeface="HY강B" panose="02030600000101010101" pitchFamily="18" charset="-127"/>
              </a:rPr>
              <a:t>(</a:t>
            </a:r>
            <a:r>
              <a:rPr lang="ko-KR" altLang="en-US" sz="5400" b="1" dirty="0" smtClean="0">
                <a:latin typeface="HY강B" panose="02030600000101010101" pitchFamily="18" charset="-127"/>
                <a:ea typeface="HY강B" panose="02030600000101010101" pitchFamily="18" charset="-127"/>
              </a:rPr>
              <a:t>채현</a:t>
            </a:r>
            <a:r>
              <a:rPr lang="en-US" altLang="ko-KR" sz="5400" b="1" dirty="0">
                <a:latin typeface="HY강B" panose="02030600000101010101" pitchFamily="18" charset="-127"/>
                <a:ea typeface="HY강B" panose="02030600000101010101" pitchFamily="18" charset="-127"/>
              </a:rPr>
              <a:t>)</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910639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데이터베이스 </a:t>
            </a:r>
            <a:r>
              <a:rPr lang="ko-KR" altLang="en-US" sz="5400" b="1" dirty="0" err="1" smtClean="0">
                <a:solidFill>
                  <a:srgbClr val="1C72AC"/>
                </a:solidFill>
                <a:latin typeface="HY강B" panose="02030600000101010101" pitchFamily="18" charset="-127"/>
                <a:ea typeface="HY강B" panose="02030600000101010101" pitchFamily="18" charset="-127"/>
              </a:rPr>
              <a:t>수집한거</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넣은거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58210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서버연결 코드 </a:t>
            </a:r>
            <a:r>
              <a:rPr lang="en-US" altLang="ko-KR" sz="5400" b="1" dirty="0" smtClean="0">
                <a:solidFill>
                  <a:srgbClr val="1C72AC"/>
                </a:solidFill>
                <a:latin typeface="HY강B" panose="02030600000101010101" pitchFamily="18" charset="-127"/>
                <a:ea typeface="HY강B" panose="02030600000101010101" pitchFamily="18" charset="-127"/>
              </a:rPr>
              <a:t>+</a:t>
            </a:r>
            <a:r>
              <a:rPr lang="ko-KR" altLang="en-US" sz="5400" b="1" dirty="0" smtClean="0">
                <a:solidFill>
                  <a:srgbClr val="1C72AC"/>
                </a:solidFill>
                <a:latin typeface="HY강B" panose="02030600000101010101" pitchFamily="18" charset="-127"/>
                <a:ea typeface="HY강B" panose="02030600000101010101" pitchFamily="18" charset="-127"/>
              </a:rPr>
              <a:t>설명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937217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테스팅</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한거</a:t>
            </a:r>
            <a:r>
              <a:rPr lang="ko-KR" altLang="en-US" sz="5400" b="1" dirty="0" smtClean="0">
                <a:solidFill>
                  <a:srgbClr val="1C72AC"/>
                </a:solidFill>
                <a:latin typeface="HY강B" panose="02030600000101010101" pitchFamily="18" charset="-127"/>
                <a:ea typeface="HY강B" panose="02030600000101010101" pitchFamily="18" charset="-127"/>
              </a:rPr>
              <a:t>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820625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406087" y="3426015"/>
            <a:ext cx="4532010" cy="769441"/>
          </a:xfrm>
          <a:prstGeom prst="rect">
            <a:avLst/>
          </a:prstGeom>
          <a:noFill/>
        </p:spPr>
        <p:txBody>
          <a:bodyPr wrap="none" rtlCol="0">
            <a:spAutoFit/>
          </a:bodyPr>
          <a:lstStyle/>
          <a:p>
            <a:pPr algn="r"/>
            <a:r>
              <a:rPr lang="ko-KR" altLang="en-US" sz="4400" b="1" dirty="0" smtClean="0">
                <a:solidFill>
                  <a:schemeClr val="bg1"/>
                </a:solidFill>
              </a:rPr>
              <a:t>주요기능 및 시연</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4</a:t>
            </a:r>
            <a:endParaRPr lang="ko-KR" altLang="en-US" sz="11500" b="1" dirty="0">
              <a:solidFill>
                <a:schemeClr val="bg1"/>
              </a:solidFill>
            </a:endParaRPr>
          </a:p>
        </p:txBody>
      </p:sp>
    </p:spTree>
    <p:extLst>
      <p:ext uri="{BB962C8B-B14F-4D97-AF65-F5344CB8AC3E}">
        <p14:creationId xmlns:p14="http://schemas.microsoft.com/office/powerpoint/2010/main" val="4106460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968" y="-301751"/>
            <a:ext cx="7616952" cy="7159752"/>
          </a:xfrm>
          <a:prstGeom prst="rect">
            <a:avLst/>
          </a:prstGeom>
        </p:spPr>
      </p:pic>
      <p:grpSp>
        <p:nvGrpSpPr>
          <p:cNvPr id="22" name="그룹 21"/>
          <p:cNvGrpSpPr/>
          <p:nvPr/>
        </p:nvGrpSpPr>
        <p:grpSpPr>
          <a:xfrm>
            <a:off x="317411" y="228599"/>
            <a:ext cx="2294603" cy="769441"/>
            <a:chOff x="317411" y="228599"/>
            <a:chExt cx="2294603" cy="769441"/>
          </a:xfrm>
        </p:grpSpPr>
        <p:sp>
          <p:nvSpPr>
            <p:cNvPr id="24" name="TextBox 23"/>
            <p:cNvSpPr txBox="1"/>
            <p:nvPr/>
          </p:nvSpPr>
          <p:spPr>
            <a:xfrm>
              <a:off x="859611" y="285750"/>
              <a:ext cx="1752403"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 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970" y="882122"/>
            <a:ext cx="6894947" cy="3878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427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39E2DD73-54A9-4CF6-9318-F4E888CEA814}"/>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 xmlns:a16="http://schemas.microsoft.com/office/drawing/2014/main" id="{9509EFF2-5FF7-482E-A0BD-5DCF70559D3A}"/>
              </a:ext>
            </a:extLst>
          </p:cNvPr>
          <p:cNvSpPr txBox="1"/>
          <p:nvPr/>
        </p:nvSpPr>
        <p:spPr>
          <a:xfrm>
            <a:off x="2026599" y="512879"/>
            <a:ext cx="5076330" cy="107721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200" b="1" noProof="0" dirty="0" smtClean="0">
                <a:solidFill>
                  <a:srgbClr val="2187C9"/>
                </a:solidFill>
                <a:latin typeface="Calibri" panose="020F0502020204030204"/>
                <a:ea typeface="맑은 고딕" panose="020B0503020000020004" pitchFamily="50" charset="-127"/>
              </a:rPr>
              <a:t>요구사항 싹 모아서 한 화면에 </a:t>
            </a:r>
            <a:r>
              <a:rPr lang="ko-KR" altLang="en-US" sz="3200" b="1" noProof="0" dirty="0" smtClean="0">
                <a:solidFill>
                  <a:srgbClr val="2187C9"/>
                </a:solidFill>
                <a:latin typeface="Calibri" panose="020F0502020204030204"/>
                <a:ea typeface="맑은 고딕" panose="020B0503020000020004" pitchFamily="50" charset="-127"/>
              </a:rPr>
              <a:t>넣어놓기</a:t>
            </a:r>
            <a:endParaRPr kumimoji="0" lang="ko-KR" altLang="en-US" sz="32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50" charset="-127"/>
            </a:endParaRPr>
          </a:p>
        </p:txBody>
      </p:sp>
      <p:grpSp>
        <p:nvGrpSpPr>
          <p:cNvPr id="8" name="그룹 7"/>
          <p:cNvGrpSpPr/>
          <p:nvPr/>
        </p:nvGrpSpPr>
        <p:grpSpPr>
          <a:xfrm>
            <a:off x="317411" y="228599"/>
            <a:ext cx="2243307" cy="769441"/>
            <a:chOff x="317411" y="228599"/>
            <a:chExt cx="2243307" cy="769441"/>
          </a:xfrm>
        </p:grpSpPr>
        <p:sp>
          <p:nvSpPr>
            <p:cNvPr id="9" name="TextBox 8"/>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0" name="TextBox 9"/>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3" name="그림 1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graphicFrame>
        <p:nvGraphicFramePr>
          <p:cNvPr id="11" name="표 10">
            <a:extLst>
              <a:ext uri="{FF2B5EF4-FFF2-40B4-BE49-F238E27FC236}">
                <a16:creationId xmlns="" xmlns:a16="http://schemas.microsoft.com/office/drawing/2014/main" id="{42C3F3FF-71B6-40E0-B13B-489581357A29}"/>
              </a:ext>
            </a:extLst>
          </p:cNvPr>
          <p:cNvGraphicFramePr>
            <a:graphicFrameLocks noGrp="1"/>
          </p:cNvGraphicFramePr>
          <p:nvPr>
            <p:extLst>
              <p:ext uri="{D42A27DB-BD31-4B8C-83A1-F6EECF244321}">
                <p14:modId xmlns:p14="http://schemas.microsoft.com/office/powerpoint/2010/main" val="2725773621"/>
              </p:ext>
            </p:extLst>
          </p:nvPr>
        </p:nvGraphicFramePr>
        <p:xfrm>
          <a:off x="1383023" y="2082539"/>
          <a:ext cx="3515334" cy="1709834"/>
        </p:xfrm>
        <a:graphic>
          <a:graphicData uri="http://schemas.openxmlformats.org/drawingml/2006/table">
            <a:tbl>
              <a:tblPr firstRow="1" firstCol="1" bandRow="1">
                <a:tableStyleId>{5C22544A-7EE6-4342-B048-85BDC9FD1C3A}</a:tableStyleId>
              </a:tblPr>
              <a:tblGrid>
                <a:gridCol w="441125">
                  <a:extLst>
                    <a:ext uri="{9D8B030D-6E8A-4147-A177-3AD203B41FA5}">
                      <a16:colId xmlns="" xmlns:a16="http://schemas.microsoft.com/office/drawing/2014/main" val="641847394"/>
                    </a:ext>
                  </a:extLst>
                </a:gridCol>
                <a:gridCol w="441125">
                  <a:extLst>
                    <a:ext uri="{9D8B030D-6E8A-4147-A177-3AD203B41FA5}">
                      <a16:colId xmlns="" xmlns:a16="http://schemas.microsoft.com/office/drawing/2014/main" val="1742679716"/>
                    </a:ext>
                  </a:extLst>
                </a:gridCol>
                <a:gridCol w="1483719">
                  <a:extLst>
                    <a:ext uri="{9D8B030D-6E8A-4147-A177-3AD203B41FA5}">
                      <a16:colId xmlns="" xmlns:a16="http://schemas.microsoft.com/office/drawing/2014/main" val="1928947993"/>
                    </a:ext>
                  </a:extLst>
                </a:gridCol>
                <a:gridCol w="574498">
                  <a:extLst>
                    <a:ext uri="{9D8B030D-6E8A-4147-A177-3AD203B41FA5}">
                      <a16:colId xmlns="" xmlns:a16="http://schemas.microsoft.com/office/drawing/2014/main" val="2979317251"/>
                    </a:ext>
                  </a:extLst>
                </a:gridCol>
                <a:gridCol w="574867">
                  <a:extLst>
                    <a:ext uri="{9D8B030D-6E8A-4147-A177-3AD203B41FA5}">
                      <a16:colId xmlns="" xmlns:a16="http://schemas.microsoft.com/office/drawing/2014/main" val="1642250094"/>
                    </a:ext>
                  </a:extLst>
                </a:gridCol>
              </a:tblGrid>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5941019"/>
                  </a:ext>
                </a:extLst>
              </a:tr>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 xmlns:a16="http://schemas.microsoft.com/office/drawing/2014/main" val="2399158992"/>
                  </a:ext>
                </a:extLst>
              </a:tr>
              <a:tr h="157881">
                <a:tc row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52782844"/>
                  </a:ext>
                </a:extLst>
              </a:tr>
              <a:tr h="1095737">
                <a:tc v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5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817589955"/>
                  </a:ext>
                </a:extLst>
              </a:tr>
            </a:tbl>
          </a:graphicData>
        </a:graphic>
      </p:graphicFrame>
      <p:graphicFrame>
        <p:nvGraphicFramePr>
          <p:cNvPr id="12" name="표 11">
            <a:extLst>
              <a:ext uri="{FF2B5EF4-FFF2-40B4-BE49-F238E27FC236}">
                <a16:creationId xmlns="" xmlns:a16="http://schemas.microsoft.com/office/drawing/2014/main" id="{42C3F3FF-71B6-40E0-B13B-489581357A29}"/>
              </a:ext>
            </a:extLst>
          </p:cNvPr>
          <p:cNvGraphicFramePr>
            <a:graphicFrameLocks noGrp="1"/>
          </p:cNvGraphicFramePr>
          <p:nvPr>
            <p:extLst>
              <p:ext uri="{D42A27DB-BD31-4B8C-83A1-F6EECF244321}">
                <p14:modId xmlns:p14="http://schemas.microsoft.com/office/powerpoint/2010/main" val="1761646458"/>
              </p:ext>
            </p:extLst>
          </p:nvPr>
        </p:nvGraphicFramePr>
        <p:xfrm>
          <a:off x="4956650" y="1955258"/>
          <a:ext cx="3873813" cy="2198462"/>
        </p:xfrm>
        <a:graphic>
          <a:graphicData uri="http://schemas.openxmlformats.org/drawingml/2006/table">
            <a:tbl>
              <a:tblPr firstRow="1" firstCol="1" bandRow="1">
                <a:tableStyleId>{5C22544A-7EE6-4342-B048-85BDC9FD1C3A}</a:tableStyleId>
              </a:tblPr>
              <a:tblGrid>
                <a:gridCol w="486109">
                  <a:extLst>
                    <a:ext uri="{9D8B030D-6E8A-4147-A177-3AD203B41FA5}">
                      <a16:colId xmlns="" xmlns:a16="http://schemas.microsoft.com/office/drawing/2014/main" val="641847394"/>
                    </a:ext>
                  </a:extLst>
                </a:gridCol>
                <a:gridCol w="486109">
                  <a:extLst>
                    <a:ext uri="{9D8B030D-6E8A-4147-A177-3AD203B41FA5}">
                      <a16:colId xmlns="" xmlns:a16="http://schemas.microsoft.com/office/drawing/2014/main" val="1742679716"/>
                    </a:ext>
                  </a:extLst>
                </a:gridCol>
                <a:gridCol w="1635022">
                  <a:extLst>
                    <a:ext uri="{9D8B030D-6E8A-4147-A177-3AD203B41FA5}">
                      <a16:colId xmlns="" xmlns:a16="http://schemas.microsoft.com/office/drawing/2014/main" val="1928947993"/>
                    </a:ext>
                  </a:extLst>
                </a:gridCol>
                <a:gridCol w="633083">
                  <a:extLst>
                    <a:ext uri="{9D8B030D-6E8A-4147-A177-3AD203B41FA5}">
                      <a16:colId xmlns="" xmlns:a16="http://schemas.microsoft.com/office/drawing/2014/main" val="2979317251"/>
                    </a:ext>
                  </a:extLst>
                </a:gridCol>
                <a:gridCol w="633490">
                  <a:extLst>
                    <a:ext uri="{9D8B030D-6E8A-4147-A177-3AD203B41FA5}">
                      <a16:colId xmlns="" xmlns:a16="http://schemas.microsoft.com/office/drawing/2014/main" val="1642250094"/>
                    </a:ext>
                  </a:extLst>
                </a:gridCol>
              </a:tblGrid>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5941019"/>
                  </a:ext>
                </a:extLst>
              </a:tr>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 xmlns:a16="http://schemas.microsoft.com/office/drawing/2014/main" val="2399158992"/>
                  </a:ext>
                </a:extLst>
              </a:tr>
              <a:tr h="189218">
                <a:tc rowSpan="2">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52782844"/>
                  </a:ext>
                </a:extLst>
              </a:tr>
              <a:tr h="1480432">
                <a:tc v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6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817589955"/>
                  </a:ext>
                </a:extLst>
              </a:tr>
            </a:tbl>
          </a:graphicData>
        </a:graphic>
      </p:graphicFrame>
      <p:graphicFrame>
        <p:nvGraphicFramePr>
          <p:cNvPr id="21" name="표 20">
            <a:extLst>
              <a:ext uri="{FF2B5EF4-FFF2-40B4-BE49-F238E27FC236}">
                <a16:creationId xmlns="" xmlns:a16="http://schemas.microsoft.com/office/drawing/2014/main" id="{C75FB6EB-EC5F-4E76-A92F-47FC260AC918}"/>
              </a:ext>
            </a:extLst>
          </p:cNvPr>
          <p:cNvGraphicFramePr>
            <a:graphicFrameLocks noGrp="1"/>
          </p:cNvGraphicFramePr>
          <p:nvPr>
            <p:extLst>
              <p:ext uri="{D42A27DB-BD31-4B8C-83A1-F6EECF244321}">
                <p14:modId xmlns:p14="http://schemas.microsoft.com/office/powerpoint/2010/main" val="2872534539"/>
              </p:ext>
            </p:extLst>
          </p:nvPr>
        </p:nvGraphicFramePr>
        <p:xfrm>
          <a:off x="1348269" y="3982406"/>
          <a:ext cx="4675181" cy="2418830"/>
        </p:xfrm>
        <a:graphic>
          <a:graphicData uri="http://schemas.openxmlformats.org/drawingml/2006/table">
            <a:tbl>
              <a:tblPr firstRow="1" firstCol="1" bandRow="1">
                <a:tableStyleId>{5C22544A-7EE6-4342-B048-85BDC9FD1C3A}</a:tableStyleId>
              </a:tblPr>
              <a:tblGrid>
                <a:gridCol w="586671">
                  <a:extLst>
                    <a:ext uri="{9D8B030D-6E8A-4147-A177-3AD203B41FA5}">
                      <a16:colId xmlns="" xmlns:a16="http://schemas.microsoft.com/office/drawing/2014/main" val="2642437981"/>
                    </a:ext>
                  </a:extLst>
                </a:gridCol>
                <a:gridCol w="586671">
                  <a:extLst>
                    <a:ext uri="{9D8B030D-6E8A-4147-A177-3AD203B41FA5}">
                      <a16:colId xmlns="" xmlns:a16="http://schemas.microsoft.com/office/drawing/2014/main" val="826660586"/>
                    </a:ext>
                  </a:extLst>
                </a:gridCol>
                <a:gridCol w="1973255">
                  <a:extLst>
                    <a:ext uri="{9D8B030D-6E8A-4147-A177-3AD203B41FA5}">
                      <a16:colId xmlns="" xmlns:a16="http://schemas.microsoft.com/office/drawing/2014/main" val="3910073236"/>
                    </a:ext>
                  </a:extLst>
                </a:gridCol>
                <a:gridCol w="764046">
                  <a:extLst>
                    <a:ext uri="{9D8B030D-6E8A-4147-A177-3AD203B41FA5}">
                      <a16:colId xmlns="" xmlns:a16="http://schemas.microsoft.com/office/drawing/2014/main" val="2082632527"/>
                    </a:ext>
                  </a:extLst>
                </a:gridCol>
                <a:gridCol w="764538">
                  <a:extLst>
                    <a:ext uri="{9D8B030D-6E8A-4147-A177-3AD203B41FA5}">
                      <a16:colId xmlns="" xmlns:a16="http://schemas.microsoft.com/office/drawing/2014/main" val="1251418408"/>
                    </a:ext>
                  </a:extLst>
                </a:gridCol>
              </a:tblGrid>
              <a:tr h="326688">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8580" marR="68580" marT="0" marB="0" anchor="ctr"/>
                </a:tc>
                <a:tc hMerge="1">
                  <a:txBody>
                    <a:bodyPr/>
                    <a:lstStyle/>
                    <a:p>
                      <a:pPr latinLnBrk="1"/>
                      <a:endParaRPr lang="ko-KR" altLang="en-US"/>
                    </a:p>
                  </a:txBody>
                  <a:tcPr/>
                </a:tc>
                <a:tc gridSpan="3">
                  <a:txBody>
                    <a:bodyPr/>
                    <a:lstStyle/>
                    <a:p>
                      <a:pPr algn="ctr" latinLnBrk="1">
                        <a:lnSpc>
                          <a:spcPct val="115000"/>
                        </a:lnSpc>
                        <a:spcAft>
                          <a:spcPts val="0"/>
                        </a:spcAft>
                      </a:pP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시스템 개발방법</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55905874"/>
                  </a:ext>
                </a:extLst>
              </a:tr>
              <a:tr h="278023">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8580" marR="68580" marT="0" marB="0" anchor="ctr"/>
                </a:tc>
                <a:tc hMerge="1">
                  <a:txBody>
                    <a:bodyPr/>
                    <a:lstStyle/>
                    <a:p>
                      <a:pPr latinLnBrk="1"/>
                      <a:endParaRPr lang="ko-KR" altLang="en-US"/>
                    </a:p>
                  </a:txBody>
                  <a:tcPr/>
                </a:tc>
                <a:tc>
                  <a:txBody>
                    <a:bodyPr/>
                    <a:lstStyle/>
                    <a:p>
                      <a:pPr algn="ctr" latinLnBrk="1">
                        <a:lnSpc>
                          <a:spcPct val="115000"/>
                        </a:lnSpc>
                        <a:spcAft>
                          <a:spcPts val="0"/>
                        </a:spcAft>
                      </a:pPr>
                      <a:r>
                        <a:rPr lang="ko-KR" altLang="en-US" sz="900" kern="100" dirty="0" err="1" smtClean="0">
                          <a:effectLst/>
                          <a:latin typeface="Arial Unicode MS" panose="020B0604020202020204" pitchFamily="50" charset="-127"/>
                          <a:ea typeface="Arial Unicode MS" panose="020B0604020202020204" pitchFamily="50" charset="-127"/>
                          <a:cs typeface="Arial Unicode MS" panose="020B0604020202020204" pitchFamily="50" charset="-127"/>
                        </a:rPr>
                        <a:t>비기능</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제약사항</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sz="1400" kern="100" dirty="0" err="1">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altLang="en-US" sz="14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필수</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extLst>
                  <a:ext uri="{0D108BD9-81ED-4DB2-BD59-A6C34878D82A}">
                    <a16:rowId xmlns="" xmlns:a16="http://schemas.microsoft.com/office/drawing/2014/main" val="2835635533"/>
                  </a:ext>
                </a:extLst>
              </a:tr>
              <a:tr h="355870">
                <a:tc rowSpan="2">
                  <a:txBody>
                    <a:bodyPr/>
                    <a:lstStyle/>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8580" marR="68580" marT="0" marB="0" anchor="ct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446107260"/>
                  </a:ext>
                </a:extLst>
              </a:tr>
              <a:tr h="1245544">
                <a:tc vMerge="1">
                  <a:txBody>
                    <a:bodyPr/>
                    <a:lstStyle/>
                    <a:p>
                      <a:pPr latinLnBrk="1"/>
                      <a:endParaRPr lang="ko-KR" altLang="en-US"/>
                    </a:p>
                  </a:txBody>
                  <a:tcP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1.</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독립된 프로그램</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프로세스</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을 두 개 이상 만들 것</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프로그램은 각각 다른 언어로 작성</a:t>
                      </a:r>
                    </a:p>
                    <a:p>
                      <a:pPr marL="285750" indent="-285750" fontAlgn="base" latinLnBrk="1">
                        <a:buFontTx/>
                        <a:buChar char="-"/>
                      </a:pP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최소한 하나 이상의 </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OO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언어를 포함</a:t>
                      </a:r>
                      <a:endPar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marL="285750" indent="-285750" fontAlgn="base" latinLnBrk="1">
                        <a:buFontTx/>
                        <a:buChar char="-"/>
                      </a:pPr>
                      <a:endPar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Waterfall Model, Agile</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과 같은 표준화된 </a:t>
                      </a:r>
                      <a:r>
                        <a:rPr lang="ko-KR" altLang="ko-KR" sz="900" kern="1200" dirty="0" err="1"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개발론을</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이에 대한 문서를 남겨야 함</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505718426"/>
                  </a:ext>
                </a:extLst>
              </a:tr>
            </a:tbl>
          </a:graphicData>
        </a:graphic>
      </p:graphicFrame>
    </p:spTree>
    <p:extLst>
      <p:ext uri="{BB962C8B-B14F-4D97-AF65-F5344CB8AC3E}">
        <p14:creationId xmlns:p14="http://schemas.microsoft.com/office/powerpoint/2010/main" val="2901762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p:cNvSpPr txBox="1"/>
          <p:nvPr/>
        </p:nvSpPr>
        <p:spPr>
          <a:xfrm>
            <a:off x="7338399" y="5362922"/>
            <a:ext cx="570469" cy="1446550"/>
          </a:xfrm>
          <a:prstGeom prst="rect">
            <a:avLst/>
          </a:prstGeom>
          <a:noFill/>
        </p:spPr>
        <p:txBody>
          <a:bodyPr wrap="square" rtlCol="0">
            <a:spAutoFit/>
          </a:bodyPr>
          <a:lstStyle/>
          <a:p>
            <a:r>
              <a:rPr lang="en-US" altLang="ko-KR" sz="8800" b="1" dirty="0" smtClean="0">
                <a:solidFill>
                  <a:schemeClr val="bg1"/>
                </a:solidFill>
              </a:rPr>
              <a:t>5</a:t>
            </a:r>
            <a:endParaRPr lang="ko-KR" altLang="en-US" sz="8800" b="1" dirty="0">
              <a:solidFill>
                <a:schemeClr val="bg1"/>
              </a:solidFill>
            </a:endParaRPr>
          </a:p>
        </p:txBody>
      </p:sp>
      <p:sp>
        <p:nvSpPr>
          <p:cNvPr id="16" name="직사각형 15"/>
          <p:cNvSpPr/>
          <p:nvPr/>
        </p:nvSpPr>
        <p:spPr>
          <a:xfrm>
            <a:off x="2" y="5639533"/>
            <a:ext cx="8174733"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7" name="TextBox 16"/>
          <p:cNvSpPr txBox="1"/>
          <p:nvPr/>
        </p:nvSpPr>
        <p:spPr>
          <a:xfrm>
            <a:off x="748394" y="5836498"/>
            <a:ext cx="6560882" cy="523220"/>
          </a:xfrm>
          <a:prstGeom prst="rect">
            <a:avLst/>
          </a:prstGeom>
          <a:noFill/>
        </p:spPr>
        <p:txBody>
          <a:bodyPr wrap="square" rtlCol="0">
            <a:spAutoFit/>
          </a:bodyPr>
          <a:lstStyle/>
          <a:p>
            <a:pPr algn="r"/>
            <a:r>
              <a:rPr lang="ko-KR" altLang="en-US" sz="2800" b="1" dirty="0" smtClean="0">
                <a:solidFill>
                  <a:srgbClr val="FF0000"/>
                </a:solidFill>
              </a:rPr>
              <a:t>마무리</a:t>
            </a:r>
            <a:r>
              <a:rPr lang="en-US" altLang="ko-KR" sz="2800" b="1" dirty="0" smtClean="0">
                <a:solidFill>
                  <a:srgbClr val="FF0000"/>
                </a:solidFill>
              </a:rPr>
              <a:t>(</a:t>
            </a:r>
            <a:r>
              <a:rPr lang="ko-KR" altLang="en-US" sz="2800" b="1" dirty="0" smtClean="0">
                <a:solidFill>
                  <a:srgbClr val="FF0000"/>
                </a:solidFill>
              </a:rPr>
              <a:t>뭐하지 </a:t>
            </a:r>
            <a:r>
              <a:rPr lang="ko-KR" altLang="en-US" sz="2800" b="1" dirty="0" err="1" smtClean="0">
                <a:solidFill>
                  <a:srgbClr val="FF0000"/>
                </a:solidFill>
              </a:rPr>
              <a:t>추천좀</a:t>
            </a:r>
            <a:r>
              <a:rPr lang="en-US" altLang="ko-KR" sz="2800" b="1" dirty="0" smtClean="0">
                <a:solidFill>
                  <a:srgbClr val="FF0000"/>
                </a:solidFill>
              </a:rPr>
              <a:t>)</a:t>
            </a:r>
            <a:endParaRPr lang="ko-KR" altLang="en-US" sz="2800" b="1" dirty="0">
              <a:solidFill>
                <a:srgbClr val="FF0000"/>
              </a:solidFill>
            </a:endParaRPr>
          </a:p>
        </p:txBody>
      </p:sp>
      <p:sp>
        <p:nvSpPr>
          <p:cNvPr id="18" name="TextBox 17"/>
          <p:cNvSpPr txBox="1"/>
          <p:nvPr/>
        </p:nvSpPr>
        <p:spPr>
          <a:xfrm>
            <a:off x="7338399" y="4101050"/>
            <a:ext cx="570469" cy="1446550"/>
          </a:xfrm>
          <a:prstGeom prst="rect">
            <a:avLst/>
          </a:prstGeom>
          <a:noFill/>
        </p:spPr>
        <p:txBody>
          <a:bodyPr wrap="square" rtlCol="0">
            <a:spAutoFit/>
          </a:bodyPr>
          <a:lstStyle/>
          <a:p>
            <a:r>
              <a:rPr lang="en-US" altLang="ko-KR" sz="8800" b="1" dirty="0">
                <a:solidFill>
                  <a:schemeClr val="bg1"/>
                </a:solidFill>
              </a:rPr>
              <a:t>4</a:t>
            </a:r>
            <a:endParaRPr lang="ko-KR" altLang="en-US" sz="8800" b="1" dirty="0">
              <a:solidFill>
                <a:schemeClr val="bg1"/>
              </a:solidFill>
            </a:endParaRPr>
          </a:p>
        </p:txBody>
      </p:sp>
      <p:sp>
        <p:nvSpPr>
          <p:cNvPr id="19" name="직사각형 18"/>
          <p:cNvSpPr/>
          <p:nvPr/>
        </p:nvSpPr>
        <p:spPr>
          <a:xfrm>
            <a:off x="2" y="4377661"/>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 name="TextBox 19"/>
          <p:cNvSpPr txBox="1"/>
          <p:nvPr/>
        </p:nvSpPr>
        <p:spPr>
          <a:xfrm>
            <a:off x="748394" y="4574626"/>
            <a:ext cx="6560882" cy="954107"/>
          </a:xfrm>
          <a:prstGeom prst="rect">
            <a:avLst/>
          </a:prstGeom>
          <a:noFill/>
        </p:spPr>
        <p:txBody>
          <a:bodyPr wrap="square" rtlCol="0">
            <a:spAutoFit/>
          </a:bodyPr>
          <a:lstStyle/>
          <a:p>
            <a:pPr algn="r"/>
            <a:r>
              <a:rPr lang="ko-KR" altLang="en-US" sz="2800" b="1" dirty="0" smtClean="0">
                <a:solidFill>
                  <a:schemeClr val="bg1"/>
                </a:solidFill>
              </a:rPr>
              <a:t>주요기능 및 시연</a:t>
            </a:r>
            <a:endParaRPr lang="ko-KR" altLang="en-US" sz="2800" b="1" dirty="0">
              <a:solidFill>
                <a:schemeClr val="bg1"/>
              </a:solidFill>
            </a:endParaRPr>
          </a:p>
          <a:p>
            <a:pPr algn="r"/>
            <a:endParaRPr lang="ko-KR" altLang="en-US" sz="2800" b="1" dirty="0">
              <a:solidFill>
                <a:schemeClr val="bg1"/>
              </a:solidFill>
            </a:endParaRPr>
          </a:p>
        </p:txBody>
      </p:sp>
      <p:sp>
        <p:nvSpPr>
          <p:cNvPr id="21" name="TextBox 20"/>
          <p:cNvSpPr txBox="1"/>
          <p:nvPr/>
        </p:nvSpPr>
        <p:spPr>
          <a:xfrm>
            <a:off x="7338399" y="2811746"/>
            <a:ext cx="570469" cy="1446550"/>
          </a:xfrm>
          <a:prstGeom prst="rect">
            <a:avLst/>
          </a:prstGeom>
          <a:noFill/>
        </p:spPr>
        <p:txBody>
          <a:bodyPr wrap="square" rtlCol="0">
            <a:spAutoFit/>
          </a:bodyPr>
          <a:lstStyle/>
          <a:p>
            <a:r>
              <a:rPr lang="en-US" altLang="ko-KR" sz="8800" b="1" dirty="0" smtClean="0">
                <a:solidFill>
                  <a:schemeClr val="bg1"/>
                </a:solidFill>
              </a:rPr>
              <a:t>3</a:t>
            </a:r>
            <a:endParaRPr lang="ko-KR" altLang="en-US" sz="8800" b="1" dirty="0">
              <a:solidFill>
                <a:schemeClr val="bg1"/>
              </a:solidFill>
            </a:endParaRPr>
          </a:p>
        </p:txBody>
      </p:sp>
      <p:sp>
        <p:nvSpPr>
          <p:cNvPr id="22" name="직사각형 21"/>
          <p:cNvSpPr/>
          <p:nvPr/>
        </p:nvSpPr>
        <p:spPr>
          <a:xfrm>
            <a:off x="0" y="308835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3" name="TextBox 22"/>
          <p:cNvSpPr txBox="1"/>
          <p:nvPr/>
        </p:nvSpPr>
        <p:spPr>
          <a:xfrm>
            <a:off x="748393" y="3285322"/>
            <a:ext cx="6560882" cy="523220"/>
          </a:xfrm>
          <a:prstGeom prst="rect">
            <a:avLst/>
          </a:prstGeom>
          <a:noFill/>
        </p:spPr>
        <p:txBody>
          <a:bodyPr wrap="square" rtlCol="0">
            <a:spAutoFit/>
          </a:bodyPr>
          <a:lstStyle/>
          <a:p>
            <a:pPr algn="r"/>
            <a:r>
              <a:rPr lang="ko-KR" altLang="en-US" sz="2800" b="1" dirty="0" smtClean="0">
                <a:solidFill>
                  <a:schemeClr val="bg1"/>
                </a:solidFill>
              </a:rPr>
              <a:t>개발 일정</a:t>
            </a:r>
            <a:r>
              <a:rPr lang="en-US" altLang="ko-KR" sz="2800" b="1" dirty="0" smtClean="0">
                <a:solidFill>
                  <a:schemeClr val="bg1"/>
                </a:solidFill>
              </a:rPr>
              <a:t>/</a:t>
            </a:r>
            <a:r>
              <a:rPr lang="ko-KR" altLang="en-US" sz="2800" b="1" dirty="0" smtClean="0">
                <a:solidFill>
                  <a:schemeClr val="bg1"/>
                </a:solidFill>
              </a:rPr>
              <a:t>과정</a:t>
            </a:r>
            <a:endParaRPr lang="ko-KR" altLang="en-US" sz="2800" b="1" dirty="0">
              <a:solidFill>
                <a:schemeClr val="bg1"/>
              </a:solidFill>
            </a:endParaRPr>
          </a:p>
        </p:txBody>
      </p:sp>
      <p:sp>
        <p:nvSpPr>
          <p:cNvPr id="24" name="TextBox 23"/>
          <p:cNvSpPr txBox="1"/>
          <p:nvPr/>
        </p:nvSpPr>
        <p:spPr>
          <a:xfrm>
            <a:off x="7338398" y="1617984"/>
            <a:ext cx="570469" cy="1446550"/>
          </a:xfrm>
          <a:prstGeom prst="rect">
            <a:avLst/>
          </a:prstGeom>
          <a:noFill/>
        </p:spPr>
        <p:txBody>
          <a:bodyPr wrap="square" rtlCol="0">
            <a:spAutoFit/>
          </a:bodyPr>
          <a:lstStyle/>
          <a:p>
            <a:r>
              <a:rPr lang="en-US" altLang="ko-KR" sz="8800" b="1" dirty="0">
                <a:solidFill>
                  <a:schemeClr val="bg1"/>
                </a:solidFill>
              </a:rPr>
              <a:t>2</a:t>
            </a:r>
            <a:endParaRPr lang="ko-KR" altLang="en-US" sz="8800" b="1" dirty="0">
              <a:solidFill>
                <a:schemeClr val="bg1"/>
              </a:solidFill>
            </a:endParaRPr>
          </a:p>
        </p:txBody>
      </p:sp>
      <p:sp>
        <p:nvSpPr>
          <p:cNvPr id="25" name="직사각형 24"/>
          <p:cNvSpPr/>
          <p:nvPr/>
        </p:nvSpPr>
        <p:spPr>
          <a:xfrm>
            <a:off x="1" y="1894595"/>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6" name="TextBox 25"/>
          <p:cNvSpPr txBox="1"/>
          <p:nvPr/>
        </p:nvSpPr>
        <p:spPr>
          <a:xfrm>
            <a:off x="748393" y="2091560"/>
            <a:ext cx="6560882" cy="523220"/>
          </a:xfrm>
          <a:prstGeom prst="rect">
            <a:avLst/>
          </a:prstGeom>
          <a:noFill/>
        </p:spPr>
        <p:txBody>
          <a:bodyPr wrap="square" rtlCol="0">
            <a:spAutoFit/>
          </a:bodyPr>
          <a:lstStyle/>
          <a:p>
            <a:pPr algn="r"/>
            <a:r>
              <a:rPr lang="ko-KR" altLang="en-US" sz="2800" b="1" dirty="0" smtClean="0">
                <a:solidFill>
                  <a:schemeClr val="bg1"/>
                </a:solidFill>
              </a:rPr>
              <a:t>개발환경</a:t>
            </a:r>
            <a:endParaRPr lang="ko-KR" altLang="en-US" sz="2800" b="1" dirty="0">
              <a:solidFill>
                <a:schemeClr val="bg1"/>
              </a:solidFill>
            </a:endParaRPr>
          </a:p>
        </p:txBody>
      </p:sp>
      <p:sp>
        <p:nvSpPr>
          <p:cNvPr id="27" name="TextBox 26"/>
          <p:cNvSpPr txBox="1"/>
          <p:nvPr/>
        </p:nvSpPr>
        <p:spPr>
          <a:xfrm>
            <a:off x="7338399" y="319536"/>
            <a:ext cx="570469" cy="1446550"/>
          </a:xfrm>
          <a:prstGeom prst="rect">
            <a:avLst/>
          </a:prstGeom>
          <a:noFill/>
        </p:spPr>
        <p:txBody>
          <a:bodyPr wrap="square" rtlCol="0">
            <a:spAutoFit/>
          </a:bodyPr>
          <a:lstStyle/>
          <a:p>
            <a:r>
              <a:rPr lang="en-US" altLang="ko-KR" sz="8800" b="1" dirty="0">
                <a:solidFill>
                  <a:schemeClr val="bg1"/>
                </a:solidFill>
              </a:rPr>
              <a:t>1</a:t>
            </a:r>
            <a:endParaRPr lang="ko-KR" altLang="en-US" sz="8800" b="1" dirty="0">
              <a:solidFill>
                <a:schemeClr val="bg1"/>
              </a:solidFill>
            </a:endParaRPr>
          </a:p>
        </p:txBody>
      </p:sp>
      <p:sp>
        <p:nvSpPr>
          <p:cNvPr id="28" name="직사각형 27"/>
          <p:cNvSpPr/>
          <p:nvPr/>
        </p:nvSpPr>
        <p:spPr>
          <a:xfrm>
            <a:off x="0" y="59614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9" name="TextBox 28"/>
          <p:cNvSpPr txBox="1"/>
          <p:nvPr/>
        </p:nvSpPr>
        <p:spPr>
          <a:xfrm>
            <a:off x="748394" y="793112"/>
            <a:ext cx="6560882" cy="523220"/>
          </a:xfrm>
          <a:prstGeom prst="rect">
            <a:avLst/>
          </a:prstGeom>
          <a:noFill/>
        </p:spPr>
        <p:txBody>
          <a:bodyPr wrap="square" rtlCol="0">
            <a:spAutoFit/>
          </a:bodyPr>
          <a:lstStyle/>
          <a:p>
            <a:pPr algn="r"/>
            <a:r>
              <a:rPr lang="ko-KR" altLang="en-US" sz="2800" b="1" dirty="0" smtClean="0">
                <a:solidFill>
                  <a:schemeClr val="bg1"/>
                </a:solidFill>
              </a:rPr>
              <a:t>프로젝트 목표</a:t>
            </a:r>
            <a:endParaRPr lang="ko-KR" altLang="en-US" sz="2800" b="1" dirty="0">
              <a:solidFill>
                <a:schemeClr val="bg1"/>
              </a:solidFill>
            </a:endParaRPr>
          </a:p>
        </p:txBody>
      </p:sp>
    </p:spTree>
    <p:extLst>
      <p:ext uri="{BB962C8B-B14F-4D97-AF65-F5344CB8AC3E}">
        <p14:creationId xmlns:p14="http://schemas.microsoft.com/office/powerpoint/2010/main" val="911329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3429000"/>
            <a:ext cx="12192000" cy="3429000"/>
          </a:xfrm>
          <a:prstGeom prst="rect">
            <a:avLst/>
          </a:prstGeom>
          <a:solidFill>
            <a:srgbClr val="218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558283" y="1099968"/>
            <a:ext cx="3075433"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카페요</a:t>
            </a:r>
            <a:endParaRPr lang="en-US" altLang="ko-KR" sz="5400" dirty="0">
              <a:solidFill>
                <a:schemeClr val="bg1">
                  <a:lumMod val="50000"/>
                </a:schemeClr>
              </a:solidFill>
              <a:latin typeface="나눔고딕" panose="020D0604000000000000" pitchFamily="50" charset="-127"/>
              <a:ea typeface="나눔고딕" panose="020D0604000000000000" pitchFamily="50" charset="-127"/>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073" y="4314574"/>
            <a:ext cx="1657852" cy="1657852"/>
          </a:xfrm>
          <a:prstGeom prst="rect">
            <a:avLst/>
          </a:prstGeom>
        </p:spPr>
      </p:pic>
      <p:grpSp>
        <p:nvGrpSpPr>
          <p:cNvPr id="15" name="그룹 14"/>
          <p:cNvGrpSpPr/>
          <p:nvPr/>
        </p:nvGrpSpPr>
        <p:grpSpPr>
          <a:xfrm>
            <a:off x="317411" y="228599"/>
            <a:ext cx="2243307" cy="769441"/>
            <a:chOff x="317411" y="228599"/>
            <a:chExt cx="2243307" cy="769441"/>
          </a:xfrm>
        </p:grpSpPr>
        <p:sp>
          <p:nvSpPr>
            <p:cNvPr id="16" name="TextBox 15"/>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7" name="TextBox 1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9" name="그림 18">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212230" y="1618432"/>
            <a:ext cx="844402" cy="866053"/>
          </a:xfrm>
          <a:prstGeom prst="rect">
            <a:avLst/>
          </a:prstGeom>
        </p:spPr>
      </p:pic>
    </p:spTree>
    <p:extLst>
      <p:ext uri="{BB962C8B-B14F-4D97-AF65-F5344CB8AC3E}">
        <p14:creationId xmlns:p14="http://schemas.microsoft.com/office/powerpoint/2010/main" val="1192399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1072389" y="3426015"/>
            <a:ext cx="5865708" cy="769441"/>
          </a:xfrm>
          <a:prstGeom prst="rect">
            <a:avLst/>
          </a:prstGeom>
          <a:noFill/>
        </p:spPr>
        <p:txBody>
          <a:bodyPr wrap="none" rtlCol="0">
            <a:spAutoFit/>
          </a:bodyPr>
          <a:lstStyle/>
          <a:p>
            <a:pPr algn="r"/>
            <a:r>
              <a:rPr lang="ko-KR" altLang="en-US" sz="4400" b="1" dirty="0" smtClean="0">
                <a:solidFill>
                  <a:srgbClr val="FF0000"/>
                </a:solidFill>
              </a:rPr>
              <a:t>마무리</a:t>
            </a:r>
            <a:r>
              <a:rPr lang="en-US" altLang="ko-KR" sz="4400" b="1" dirty="0" smtClean="0">
                <a:solidFill>
                  <a:srgbClr val="FF0000"/>
                </a:solidFill>
              </a:rPr>
              <a:t>(</a:t>
            </a:r>
            <a:r>
              <a:rPr lang="ko-KR" altLang="en-US" sz="4400" b="1" dirty="0" smtClean="0">
                <a:solidFill>
                  <a:srgbClr val="FF0000"/>
                </a:solidFill>
              </a:rPr>
              <a:t>뭐하지 </a:t>
            </a:r>
            <a:r>
              <a:rPr lang="ko-KR" altLang="en-US" sz="4400" b="1" dirty="0" err="1" smtClean="0">
                <a:solidFill>
                  <a:srgbClr val="FF0000"/>
                </a:solidFill>
              </a:rPr>
              <a:t>추천좀</a:t>
            </a:r>
            <a:r>
              <a:rPr lang="en-US" altLang="ko-KR" sz="4400" b="1" dirty="0" smtClean="0">
                <a:solidFill>
                  <a:srgbClr val="FF0000"/>
                </a:solidFill>
              </a:rPr>
              <a:t>)</a:t>
            </a: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5</a:t>
            </a:r>
            <a:endParaRPr lang="ko-KR" altLang="en-US" sz="11500" b="1" dirty="0">
              <a:solidFill>
                <a:schemeClr val="bg1"/>
              </a:solidFill>
            </a:endParaRPr>
          </a:p>
        </p:txBody>
      </p:sp>
    </p:spTree>
    <p:extLst>
      <p:ext uri="{BB962C8B-B14F-4D97-AF65-F5344CB8AC3E}">
        <p14:creationId xmlns:p14="http://schemas.microsoft.com/office/powerpoint/2010/main" val="3022772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6468374"/>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a:solidFill>
                  <a:srgbClr val="FF0000"/>
                </a:solidFill>
              </a:rPr>
              <a:t>어려움이 있을 때 있던 문제점을 기록을 </a:t>
            </a:r>
            <a:r>
              <a:rPr lang="ko-KR" altLang="en-US" sz="5400" b="1" dirty="0" err="1">
                <a:solidFill>
                  <a:srgbClr val="FF0000"/>
                </a:solidFill>
              </a:rPr>
              <a:t>남겨둬야함</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822199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2585323"/>
          </a:xfrm>
          <a:prstGeom prst="rect">
            <a:avLst/>
          </a:prstGeom>
          <a:noFill/>
        </p:spPr>
        <p:txBody>
          <a:bodyPr wrap="square" rtlCol="0">
            <a:spAutoFit/>
          </a:bodyPr>
          <a:lstStyle/>
          <a:p>
            <a:pPr fontAlgn="base"/>
            <a:r>
              <a:rPr lang="ko-KR" altLang="en-US" sz="5400" b="1" dirty="0">
                <a:solidFill>
                  <a:srgbClr val="FF0000"/>
                </a:solidFill>
              </a:rPr>
              <a:t>남들하고 </a:t>
            </a:r>
            <a:r>
              <a:rPr lang="ko-KR" altLang="en-US" sz="5400" b="1" dirty="0" err="1" smtClean="0">
                <a:solidFill>
                  <a:srgbClr val="FF0000"/>
                </a:solidFill>
              </a:rPr>
              <a:t>차별점</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702823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715238" y="2828836"/>
            <a:ext cx="2761525" cy="1200329"/>
          </a:xfrm>
          <a:prstGeom prst="rect">
            <a:avLst/>
          </a:prstGeom>
          <a:noFill/>
        </p:spPr>
        <p:txBody>
          <a:bodyPr wrap="none" rtlCol="0">
            <a:spAutoFit/>
          </a:bodyPr>
          <a:lstStyle/>
          <a:p>
            <a:pPr algn="ctr"/>
            <a:r>
              <a:rPr lang="en-US" altLang="ko-KR" sz="3600" b="1" dirty="0">
                <a:solidFill>
                  <a:schemeClr val="bg1"/>
                </a:solidFill>
                <a:latin typeface="나눔바른고딕" panose="020B0603020101020101" pitchFamily="50" charset="-127"/>
                <a:ea typeface="나눔바른고딕" panose="020B0603020101020101" pitchFamily="50" charset="-127"/>
              </a:rPr>
              <a:t>THANK YOU</a:t>
            </a:r>
          </a:p>
          <a:p>
            <a:pPr algn="ctr"/>
            <a:r>
              <a:rPr lang="ko-KR" altLang="en-US" sz="3600" b="1" dirty="0">
                <a:solidFill>
                  <a:schemeClr val="bg1"/>
                </a:solidFill>
                <a:latin typeface="나눔바른고딕" panose="020B0603020101020101" pitchFamily="50" charset="-127"/>
                <a:ea typeface="나눔바른고딕" panose="020B0603020101020101" pitchFamily="50" charset="-127"/>
              </a:rPr>
              <a:t>감사합니다</a:t>
            </a:r>
          </a:p>
        </p:txBody>
      </p:sp>
    </p:spTree>
    <p:extLst>
      <p:ext uri="{BB962C8B-B14F-4D97-AF65-F5344CB8AC3E}">
        <p14:creationId xmlns:p14="http://schemas.microsoft.com/office/powerpoint/2010/main" val="1018801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934169" y="2201669"/>
            <a:ext cx="2211263" cy="1943089"/>
            <a:chOff x="2934169" y="2201670"/>
            <a:chExt cx="2211263" cy="1943089"/>
          </a:xfrm>
          <a:effectLst>
            <a:outerShdw blurRad="685800" dist="50800" dir="5400000" algn="ctr" rotWithShape="0">
              <a:schemeClr val="bg1">
                <a:lumMod val="65000"/>
                <a:alpha val="55000"/>
              </a:schemeClr>
            </a:outerShdw>
          </a:effectLst>
        </p:grpSpPr>
        <p:sp>
          <p:nvSpPr>
            <p:cNvPr id="4" name="칠각형 3"/>
            <p:cNvSpPr/>
            <p:nvPr/>
          </p:nvSpPr>
          <p:spPr>
            <a:xfrm>
              <a:off x="3253131" y="220167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b="1" dirty="0" smtClean="0">
                <a:latin typeface="나눔바른고딕" panose="020B0603020101020101" pitchFamily="50" charset="-127"/>
                <a:ea typeface="나눔바른고딕" panose="020B0603020101020101" pitchFamily="50" charset="-127"/>
              </a:endParaRPr>
            </a:p>
            <a:p>
              <a:pPr algn="ctr"/>
              <a:r>
                <a:rPr lang="ko-KR" altLang="en-US" b="1" dirty="0" smtClean="0">
                  <a:latin typeface="나눔바른고딕" panose="020B0603020101020101" pitchFamily="50" charset="-127"/>
                  <a:ea typeface="나눔바른고딕" panose="020B0603020101020101" pitchFamily="50" charset="-127"/>
                </a:rPr>
                <a:t>동기</a:t>
              </a:r>
              <a:endParaRPr lang="ko-KR" altLang="en-US" b="1" dirty="0">
                <a:latin typeface="나눔바른고딕" panose="020B0603020101020101" pitchFamily="50" charset="-127"/>
                <a:ea typeface="나눔바른고딕" panose="020B0603020101020101" pitchFamily="50" charset="-127"/>
              </a:endParaRPr>
            </a:p>
          </p:txBody>
        </p:sp>
        <p:cxnSp>
          <p:nvCxnSpPr>
            <p:cNvPr id="6" name="직선 연결선 5"/>
            <p:cNvCxnSpPr/>
            <p:nvPr/>
          </p:nvCxnSpPr>
          <p:spPr>
            <a:xfrm flipH="1">
              <a:off x="2934169" y="3173215"/>
              <a:ext cx="903094" cy="511569"/>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grpSp>
      <p:cxnSp>
        <p:nvCxnSpPr>
          <p:cNvPr id="7" name="직선 연결선 6"/>
          <p:cNvCxnSpPr/>
          <p:nvPr/>
        </p:nvCxnSpPr>
        <p:spPr>
          <a:xfrm>
            <a:off x="6745830" y="4479991"/>
            <a:ext cx="1010130" cy="1929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8" name="칠각형 7"/>
          <p:cNvSpPr/>
          <p:nvPr/>
        </p:nvSpPr>
        <p:spPr>
          <a:xfrm>
            <a:off x="5390646" y="3684784"/>
            <a:ext cx="1892301" cy="1943089"/>
          </a:xfrm>
          <a:prstGeom prst="heptagon">
            <a:avLst/>
          </a:prstGeom>
          <a:solidFill>
            <a:schemeClr val="tx1">
              <a:lumMod val="65000"/>
              <a:lumOff val="35000"/>
              <a:alpha val="99000"/>
            </a:schemeClr>
          </a:solidFill>
          <a:ln>
            <a:noFill/>
          </a:ln>
          <a:effectLst>
            <a:outerShdw blurRad="685800" dist="50800" dir="5400000" algn="ctr" rotWithShape="0">
              <a:schemeClr val="bg1">
                <a:lumMod val="65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latin typeface="나눔바른고딕" panose="020B0603020101020101" pitchFamily="50" charset="-127"/>
                <a:ea typeface="나눔바른고딕" panose="020B0603020101020101" pitchFamily="50" charset="-127"/>
              </a:rPr>
              <a:t>구현</a:t>
            </a:r>
            <a:endParaRPr lang="ko-KR" altLang="en-US" b="1" dirty="0">
              <a:latin typeface="나눔바른고딕" panose="020B0603020101020101" pitchFamily="50" charset="-127"/>
              <a:ea typeface="나눔바른고딕" panose="020B0603020101020101" pitchFamily="50" charset="-127"/>
            </a:endParaRPr>
          </a:p>
        </p:txBody>
      </p:sp>
      <p:grpSp>
        <p:nvGrpSpPr>
          <p:cNvPr id="20" name="그룹 19"/>
          <p:cNvGrpSpPr/>
          <p:nvPr/>
        </p:nvGrpSpPr>
        <p:grpSpPr>
          <a:xfrm>
            <a:off x="6494080" y="1516900"/>
            <a:ext cx="2049342" cy="1943089"/>
            <a:chOff x="6494080" y="1516900"/>
            <a:chExt cx="2049342" cy="1943089"/>
          </a:xfrm>
          <a:effectLst>
            <a:outerShdw blurRad="685800" dist="50800" dir="5400000" algn="ctr" rotWithShape="0">
              <a:schemeClr val="bg1">
                <a:lumMod val="65000"/>
                <a:alpha val="55000"/>
              </a:schemeClr>
            </a:outerShdw>
          </a:effectLst>
        </p:grpSpPr>
        <p:cxnSp>
          <p:nvCxnSpPr>
            <p:cNvPr id="5" name="직선 연결선 4"/>
            <p:cNvCxnSpPr/>
            <p:nvPr/>
          </p:nvCxnSpPr>
          <p:spPr>
            <a:xfrm flipV="1">
              <a:off x="8132535" y="2055947"/>
              <a:ext cx="410887" cy="217353"/>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9" name="칠각형 8"/>
            <p:cNvSpPr/>
            <p:nvPr/>
          </p:nvSpPr>
          <p:spPr>
            <a:xfrm>
              <a:off x="6494080" y="151690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500000"/>
                </a:lnSpc>
              </a:pPr>
              <a:r>
                <a:rPr lang="ko-KR" altLang="en-US" b="1" dirty="0" smtClean="0">
                  <a:latin typeface="나눔바른고딕" panose="020B0603020101020101" pitchFamily="50" charset="-127"/>
                  <a:ea typeface="나눔바른고딕" panose="020B0603020101020101" pitchFamily="50" charset="-127"/>
                </a:rPr>
                <a:t>목표</a:t>
              </a:r>
              <a:endParaRPr lang="en-US" altLang="ko-KR" b="1" dirty="0">
                <a:latin typeface="나눔바른고딕" panose="020B0603020101020101" pitchFamily="50" charset="-127"/>
                <a:ea typeface="나눔바른고딕" panose="020B0603020101020101" pitchFamily="50" charset="-127"/>
              </a:endParaRPr>
            </a:p>
            <a:p>
              <a:pPr algn="ctr"/>
              <a:endParaRPr lang="ko-KR" altLang="en-US" b="1" dirty="0">
                <a:latin typeface="나눔바른고딕" panose="020B0603020101020101" pitchFamily="50" charset="-127"/>
                <a:ea typeface="나눔바른고딕" panose="020B0603020101020101" pitchFamily="50" charset="-127"/>
              </a:endParaRPr>
            </a:p>
          </p:txBody>
        </p:sp>
      </p:grpSp>
      <p:sp>
        <p:nvSpPr>
          <p:cNvPr id="13" name="직사각형 12"/>
          <p:cNvSpPr/>
          <p:nvPr/>
        </p:nvSpPr>
        <p:spPr>
          <a:xfrm>
            <a:off x="347472" y="3619294"/>
            <a:ext cx="2905659" cy="2585323"/>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학생들이 일상적</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학업적 이유로 카페를 찾는 일이 많아져 경북대 근처에 카페의 수가 매우 늘어났습니다</a:t>
            </a:r>
            <a:r>
              <a:rPr lang="en-US" altLang="ko-KR" dirty="0" smtClean="0">
                <a:solidFill>
                  <a:schemeClr val="bg1"/>
                </a:solidFill>
                <a:latin typeface="HY강B" panose="02030600000101010101" pitchFamily="18" charset="-127"/>
                <a:ea typeface="HY강B" panose="02030600000101010101" pitchFamily="18" charset="-127"/>
              </a:rPr>
              <a:t>. </a:t>
            </a:r>
          </a:p>
          <a:p>
            <a:r>
              <a:rPr lang="ko-KR" altLang="en-US" dirty="0" smtClean="0">
                <a:solidFill>
                  <a:schemeClr val="bg1"/>
                </a:solidFill>
                <a:latin typeface="HY강B" panose="02030600000101010101" pitchFamily="18" charset="-127"/>
                <a:ea typeface="HY강B" panose="02030600000101010101" pitchFamily="18" charset="-127"/>
              </a:rPr>
              <a:t>개인이 원하는 목적의 카페를 편하게 찾도록 하는 프로그램을 만들고자 하였습니다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535136" y="1472396"/>
            <a:ext cx="3269768" cy="1477328"/>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주어진 분류기준을 사용자가 직접 선택해 원하는 카페를 추천해주고</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메뉴까지 랜덤으로 추천해주는 프로그램을 만듭니다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5" name="직사각형 14"/>
          <p:cNvSpPr/>
          <p:nvPr/>
        </p:nvSpPr>
        <p:spPr>
          <a:xfrm>
            <a:off x="7842180" y="4435744"/>
            <a:ext cx="3459803" cy="1754326"/>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먼저 경북대의 주요 문 근처 카페들로 나누어 그 안에서 카페들을 분류하도록 구현합니다</a:t>
            </a:r>
            <a:r>
              <a:rPr lang="en-US" altLang="ko-KR" dirty="0" smtClean="0">
                <a:solidFill>
                  <a:schemeClr val="bg1"/>
                </a:solidFill>
                <a:latin typeface="HY강B" panose="02030600000101010101" pitchFamily="18" charset="-127"/>
                <a:ea typeface="HY강B" panose="02030600000101010101" pitchFamily="18" charset="-127"/>
              </a:rPr>
              <a:t>.</a:t>
            </a:r>
          </a:p>
          <a:p>
            <a:r>
              <a:rPr lang="ko-KR" altLang="en-US" dirty="0" smtClean="0">
                <a:solidFill>
                  <a:schemeClr val="bg1"/>
                </a:solidFill>
                <a:latin typeface="HY강B" panose="02030600000101010101" pitchFamily="18" charset="-127"/>
                <a:ea typeface="HY강B" panose="02030600000101010101" pitchFamily="18" charset="-127"/>
              </a:rPr>
              <a:t>카페 정보들을 볼 수 있고 메뉴 추천을 따로 받을 수 있도록 합니다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556856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직사각형 5"/>
          <p:cNvSpPr/>
          <p:nvPr/>
        </p:nvSpPr>
        <p:spPr>
          <a:xfrm>
            <a:off x="0" y="2349500"/>
            <a:ext cx="12192000" cy="4508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p:cNvSpPr/>
          <p:nvPr/>
        </p:nvSpPr>
        <p:spPr>
          <a:xfrm>
            <a:off x="1016000" y="1484925"/>
            <a:ext cx="1651000" cy="1651000"/>
          </a:xfrm>
          <a:prstGeom prst="ellipse">
            <a:avLst/>
          </a:prstGeom>
          <a:solidFill>
            <a:srgbClr val="2187C9"/>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3810000" y="1484925"/>
            <a:ext cx="1651000" cy="1651000"/>
          </a:xfrm>
          <a:prstGeom prst="ellipse">
            <a:avLst/>
          </a:prstGeom>
          <a:solidFill>
            <a:srgbClr val="5999C7"/>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6604000" y="1484925"/>
            <a:ext cx="1651000" cy="1651000"/>
          </a:xfrm>
          <a:prstGeom prst="ellipse">
            <a:avLst/>
          </a:prstGeom>
          <a:solidFill>
            <a:srgbClr val="5E82C2"/>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9398000" y="1484925"/>
            <a:ext cx="1651000" cy="1651000"/>
          </a:xfrm>
          <a:prstGeom prst="ellipse">
            <a:avLst/>
          </a:prstGeom>
          <a:solidFill>
            <a:srgbClr val="1F7CBB"/>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524933" y="3323492"/>
            <a:ext cx="2633134" cy="2492990"/>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기능적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목표시스템이반드시수행하여야하거나목표 시스템을 이용하여 사용자가 반드시 수행할 수</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있어야 하는기능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8" name="TextBox 7"/>
          <p:cNvSpPr txBox="1"/>
          <p:nvPr/>
        </p:nvSpPr>
        <p:spPr>
          <a:xfrm>
            <a:off x="3318933" y="3323492"/>
            <a:ext cx="2633134" cy="1754326"/>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성능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목표시스템의처리속도및시간</a:t>
            </a:r>
            <a:r>
              <a:rPr lang="en-US" altLang="ko-KR"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처리량</a:t>
            </a: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등성능에대한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9" name="TextBox 8"/>
          <p:cNvSpPr txBox="1"/>
          <p:nvPr/>
        </p:nvSpPr>
        <p:spPr>
          <a:xfrm>
            <a:off x="5952067" y="3323492"/>
            <a:ext cx="2954866" cy="2077492"/>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인터페이스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목표시스템과외부를연결하는시스템인터페이스와사용자인터페이스에대한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a:t>
            </a:r>
            <a:endParaRPr lang="en-US" altLang="ko-KR"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10" name="TextBox 9"/>
          <p:cNvSpPr txBox="1"/>
          <p:nvPr/>
        </p:nvSpPr>
        <p:spPr>
          <a:xfrm>
            <a:off x="9156314" y="3332284"/>
            <a:ext cx="2633134" cy="1338828"/>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데이터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목표시스템의서비스에필요한초기자료</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구축</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90" y="1737615"/>
            <a:ext cx="1152710" cy="1152710"/>
          </a:xfrm>
          <a:prstGeom prst="rect">
            <a:avLst/>
          </a:prstGeom>
        </p:spPr>
      </p:pic>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458" y="1830072"/>
            <a:ext cx="960706" cy="960706"/>
          </a:xfrm>
          <a:prstGeom prst="rect">
            <a:avLst/>
          </a:prstGeom>
        </p:spPr>
      </p:pic>
      <p:pic>
        <p:nvPicPr>
          <p:cNvPr id="26" name="그림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7953" y="1780778"/>
            <a:ext cx="984803" cy="984803"/>
          </a:xfrm>
          <a:prstGeom prst="rect">
            <a:avLst/>
          </a:prstGeom>
        </p:spPr>
      </p:pic>
      <p:pic>
        <p:nvPicPr>
          <p:cNvPr id="29" name="그림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777" y="1835332"/>
            <a:ext cx="955446" cy="955446"/>
          </a:xfrm>
          <a:prstGeom prst="rect">
            <a:avLst/>
          </a:prstGeom>
        </p:spPr>
      </p:pic>
      <p:grpSp>
        <p:nvGrpSpPr>
          <p:cNvPr id="22" name="그룹 21"/>
          <p:cNvGrpSpPr/>
          <p:nvPr/>
        </p:nvGrpSpPr>
        <p:grpSpPr>
          <a:xfrm>
            <a:off x="317411" y="228599"/>
            <a:ext cx="1589025" cy="769441"/>
            <a:chOff x="317411" y="228599"/>
            <a:chExt cx="1589025" cy="769441"/>
          </a:xfrm>
        </p:grpSpPr>
        <p:sp>
          <p:nvSpPr>
            <p:cNvPr id="24" name="TextBox 23"/>
            <p:cNvSpPr txBox="1"/>
            <p:nvPr/>
          </p:nvSpPr>
          <p:spPr>
            <a:xfrm>
              <a:off x="859611" y="285750"/>
              <a:ext cx="1046825"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Requirement</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TextBox 2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8" name="그림 27">
            <a:extLst>
              <a:ext uri="{FF2B5EF4-FFF2-40B4-BE49-F238E27FC236}">
                <a16:creationId xmlns="" xmlns:a16="http://schemas.microsoft.com/office/drawing/2014/main" id="{38016779-125D-47EA-9E99-FB465FC5590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854468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그룹 1"/>
          <p:cNvGrpSpPr/>
          <p:nvPr/>
        </p:nvGrpSpPr>
        <p:grpSpPr>
          <a:xfrm>
            <a:off x="4086687" y="-2"/>
            <a:ext cx="8105314" cy="6858003"/>
            <a:chOff x="4352292" y="-386074"/>
            <a:chExt cx="7729069" cy="6539658"/>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22640" r="18554" b="8447"/>
            <a:stretch/>
          </p:blipFill>
          <p:spPr>
            <a:xfrm>
              <a:off x="4352292" y="-386073"/>
              <a:ext cx="7729069" cy="6539657"/>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75" y="-386074"/>
              <a:ext cx="7222684" cy="4359772"/>
            </a:xfrm>
            <a:prstGeom prst="rect">
              <a:avLst/>
            </a:prstGeom>
          </p:spPr>
        </p:pic>
      </p:grpSp>
      <p:grpSp>
        <p:nvGrpSpPr>
          <p:cNvPr id="16" name="그룹 15"/>
          <p:cNvGrpSpPr/>
          <p:nvPr/>
        </p:nvGrpSpPr>
        <p:grpSpPr>
          <a:xfrm>
            <a:off x="588066" y="1390659"/>
            <a:ext cx="4456863" cy="457726"/>
            <a:chOff x="588066" y="1390659"/>
            <a:chExt cx="4456863" cy="457726"/>
          </a:xfrm>
        </p:grpSpPr>
        <p:grpSp>
          <p:nvGrpSpPr>
            <p:cNvPr id="11" name="그룹 10"/>
            <p:cNvGrpSpPr/>
            <p:nvPr/>
          </p:nvGrpSpPr>
          <p:grpSpPr>
            <a:xfrm>
              <a:off x="632926" y="1390659"/>
              <a:ext cx="4412003" cy="416668"/>
              <a:chOff x="504825" y="1140316"/>
              <a:chExt cx="4038146" cy="416668"/>
            </a:xfrm>
          </p:grpSpPr>
          <p:cxnSp>
            <p:nvCxnSpPr>
              <p:cNvPr id="13" name="직선 연결선 12"/>
              <p:cNvCxnSpPr/>
              <p:nvPr/>
            </p:nvCxnSpPr>
            <p:spPr>
              <a:xfrm flipH="1">
                <a:off x="3634501" y="1140316"/>
                <a:ext cx="908470" cy="4166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504825" y="1556984"/>
                <a:ext cx="31296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타원 11"/>
            <p:cNvSpPr/>
            <p:nvPr/>
          </p:nvSpPr>
          <p:spPr>
            <a:xfrm>
              <a:off x="588066" y="1766269"/>
              <a:ext cx="89718" cy="821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1039147" y="2024389"/>
            <a:ext cx="1747594" cy="523220"/>
          </a:xfrm>
          <a:prstGeom prst="rect">
            <a:avLst/>
          </a:prstGeom>
          <a:noFill/>
        </p:spPr>
        <p:txBody>
          <a:bodyPr wrap="none" rtlCol="0">
            <a:spAutoFit/>
          </a:bodyPr>
          <a:lstStyle/>
          <a:p>
            <a:r>
              <a:rPr lang="ko-KR" altLang="en-US" sz="2800" b="1" dirty="0" smtClean="0">
                <a:solidFill>
                  <a:srgbClr val="2187C9"/>
                </a:solidFill>
              </a:rPr>
              <a:t>카페 정보</a:t>
            </a:r>
            <a:endParaRPr lang="ko-KR" altLang="en-US" sz="2800" b="1" dirty="0">
              <a:solidFill>
                <a:srgbClr val="2187C9"/>
              </a:solidFill>
            </a:endParaRPr>
          </a:p>
        </p:txBody>
      </p:sp>
      <p:sp>
        <p:nvSpPr>
          <p:cNvPr id="19" name="TextBox 18"/>
          <p:cNvSpPr txBox="1"/>
          <p:nvPr/>
        </p:nvSpPr>
        <p:spPr>
          <a:xfrm>
            <a:off x="859611" y="2609347"/>
            <a:ext cx="3076907"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위치</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전화번호</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영업시간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지도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메뉴 및 가격 표시</a:t>
            </a:r>
            <a:endParaRPr lang="en-US" altLang="ko-KR" sz="1600" b="1" dirty="0">
              <a:solidFill>
                <a:srgbClr val="2187C9"/>
              </a:solidFill>
              <a:latin typeface="나눔바른고딕" panose="020B0603020101020101" pitchFamily="50" charset="-127"/>
              <a:ea typeface="나눔바른고딕" panose="020B0603020101020101" pitchFamily="50" charset="-127"/>
            </a:endParaRPr>
          </a:p>
        </p:txBody>
      </p:sp>
      <p:sp>
        <p:nvSpPr>
          <p:cNvPr id="21" name="TextBox 20"/>
          <p:cNvSpPr txBox="1"/>
          <p:nvPr/>
        </p:nvSpPr>
        <p:spPr>
          <a:xfrm>
            <a:off x="1086641" y="3805000"/>
            <a:ext cx="1747594" cy="523220"/>
          </a:xfrm>
          <a:prstGeom prst="rect">
            <a:avLst/>
          </a:prstGeom>
          <a:noFill/>
        </p:spPr>
        <p:txBody>
          <a:bodyPr wrap="none" rtlCol="0">
            <a:spAutoFit/>
          </a:bodyPr>
          <a:lstStyle/>
          <a:p>
            <a:r>
              <a:rPr lang="ko-KR" altLang="en-US" sz="2800" b="1" smtClean="0">
                <a:solidFill>
                  <a:srgbClr val="2187C9"/>
                </a:solidFill>
              </a:rPr>
              <a:t>랜덤 추천</a:t>
            </a:r>
            <a:endParaRPr lang="ko-KR" altLang="en-US" sz="2800" b="1" dirty="0">
              <a:solidFill>
                <a:srgbClr val="2187C9"/>
              </a:solidFill>
            </a:endParaRPr>
          </a:p>
        </p:txBody>
      </p:sp>
      <p:sp>
        <p:nvSpPr>
          <p:cNvPr id="22" name="TextBox 21"/>
          <p:cNvSpPr txBox="1"/>
          <p:nvPr/>
        </p:nvSpPr>
        <p:spPr>
          <a:xfrm>
            <a:off x="834515" y="4460240"/>
            <a:ext cx="2775204"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카페인메뉴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err="1" smtClean="0">
                <a:solidFill>
                  <a:srgbClr val="2187C9"/>
                </a:solidFill>
                <a:latin typeface="나눔바른고딕" panose="020B0603020101020101" pitchFamily="50" charset="-127"/>
                <a:ea typeface="나눔바른고딕" panose="020B0603020101020101" pitchFamily="50" charset="-127"/>
              </a:rPr>
              <a:t>디카페인메뉴</a:t>
            </a:r>
            <a:r>
              <a:rPr lang="ko-KR" altLang="en-US" sz="1600" b="1" dirty="0" smtClean="0">
                <a:solidFill>
                  <a:srgbClr val="2187C9"/>
                </a:solidFill>
                <a:latin typeface="나눔바른고딕" panose="020B0603020101020101" pitchFamily="50" charset="-127"/>
                <a:ea typeface="나눔바른고딕" panose="020B0603020101020101" pitchFamily="50" charset="-127"/>
              </a:rPr>
              <a:t> 각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1</a:t>
            </a:r>
            <a:r>
              <a:rPr lang="ko-KR" altLang="en-US" sz="1600" b="1" dirty="0" smtClean="0">
                <a:solidFill>
                  <a:srgbClr val="2187C9"/>
                </a:solidFill>
                <a:latin typeface="나눔바른고딕" panose="020B0603020101020101" pitchFamily="50" charset="-127"/>
                <a:ea typeface="나눔바른고딕" panose="020B0603020101020101" pitchFamily="50" charset="-127"/>
              </a:rPr>
              <a:t>개씩 추천</a:t>
            </a:r>
            <a:endParaRPr lang="en-US" altLang="ko-KR" sz="1600" b="1" dirty="0" smtClean="0">
              <a:solidFill>
                <a:srgbClr val="2187C9"/>
              </a:solidFill>
              <a:latin typeface="나눔바른고딕" panose="020B0603020101020101" pitchFamily="50" charset="-127"/>
              <a:ea typeface="나눔바른고딕" panose="020B0603020101020101" pitchFamily="50" charset="-127"/>
            </a:endParaRPr>
          </a:p>
        </p:txBody>
      </p:sp>
      <p:grpSp>
        <p:nvGrpSpPr>
          <p:cNvPr id="23" name="그룹 22"/>
          <p:cNvGrpSpPr/>
          <p:nvPr/>
        </p:nvGrpSpPr>
        <p:grpSpPr>
          <a:xfrm>
            <a:off x="317411" y="228599"/>
            <a:ext cx="1619739" cy="769441"/>
            <a:chOff x="317411" y="228599"/>
            <a:chExt cx="1619739" cy="769441"/>
          </a:xfrm>
        </p:grpSpPr>
        <p:sp>
          <p:nvSpPr>
            <p:cNvPr id="24" name="TextBox 23"/>
            <p:cNvSpPr txBox="1"/>
            <p:nvPr/>
          </p:nvSpPr>
          <p:spPr>
            <a:xfrm>
              <a:off x="859611" y="285750"/>
              <a:ext cx="1077539"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Introduction</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089296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3169117" y="3426015"/>
            <a:ext cx="3768980" cy="769441"/>
          </a:xfrm>
          <a:prstGeom prst="rect">
            <a:avLst/>
          </a:prstGeom>
          <a:noFill/>
        </p:spPr>
        <p:txBody>
          <a:bodyPr wrap="none" rtlCol="0">
            <a:spAutoFit/>
          </a:bodyPr>
          <a:lstStyle/>
          <a:p>
            <a:pPr algn="r"/>
            <a:r>
              <a:rPr lang="ko-KR" altLang="en-US" sz="4400" b="1" dirty="0" smtClean="0">
                <a:solidFill>
                  <a:schemeClr val="bg1"/>
                </a:solidFill>
              </a:rPr>
              <a:t>프로젝트 목표</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1</a:t>
            </a:r>
            <a:endParaRPr lang="ko-KR" altLang="en-US" sz="11500" b="1" dirty="0">
              <a:solidFill>
                <a:schemeClr val="bg1"/>
              </a:solidFill>
            </a:endParaRPr>
          </a:p>
        </p:txBody>
      </p:sp>
    </p:spTree>
    <p:extLst>
      <p:ext uri="{BB962C8B-B14F-4D97-AF65-F5344CB8AC3E}">
        <p14:creationId xmlns:p14="http://schemas.microsoft.com/office/powerpoint/2010/main" val="3660559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7" name="직선 연결선 16"/>
          <p:cNvCxnSpPr/>
          <p:nvPr/>
        </p:nvCxnSpPr>
        <p:spPr>
          <a:xfrm>
            <a:off x="5072063" y="2606565"/>
            <a:ext cx="1122124" cy="551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0" y="0"/>
            <a:ext cx="2918124"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flipH="1">
            <a:off x="7801727" y="2216926"/>
            <a:ext cx="830550" cy="7792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타원 4"/>
          <p:cNvSpPr/>
          <p:nvPr/>
        </p:nvSpPr>
        <p:spPr>
          <a:xfrm>
            <a:off x="8516377" y="1177818"/>
            <a:ext cx="1156442" cy="11564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p:nvPr/>
        </p:nvCxnSpPr>
        <p:spPr>
          <a:xfrm flipV="1">
            <a:off x="5443480" y="4005879"/>
            <a:ext cx="806201" cy="566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flipV="1">
            <a:off x="7688497" y="4181471"/>
            <a:ext cx="661193" cy="4496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a:stCxn id="6" idx="2"/>
            <a:endCxn id="4" idx="6"/>
          </p:cNvCxnSpPr>
          <p:nvPr/>
        </p:nvCxnSpPr>
        <p:spPr>
          <a:xfrm flipH="1" flipV="1">
            <a:off x="7968100" y="3510059"/>
            <a:ext cx="2348501" cy="18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타원 3"/>
          <p:cNvSpPr/>
          <p:nvPr/>
        </p:nvSpPr>
        <p:spPr>
          <a:xfrm>
            <a:off x="6161114" y="2606566"/>
            <a:ext cx="1806986" cy="1806986"/>
          </a:xfrm>
          <a:prstGeom prst="ellipse">
            <a:avLst/>
          </a:prstGeom>
          <a:noFill/>
          <a:ln w="98425">
            <a:solidFill>
              <a:srgbClr val="2187C9"/>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10316601" y="2894301"/>
            <a:ext cx="1268876" cy="1268876"/>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8349690" y="4413552"/>
            <a:ext cx="921942" cy="9219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812613" y="1564874"/>
            <a:ext cx="1329427" cy="1329427"/>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4170558" y="4289142"/>
            <a:ext cx="1425721" cy="1425721"/>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덧셈 기호 14"/>
          <p:cNvSpPr/>
          <p:nvPr/>
        </p:nvSpPr>
        <p:spPr>
          <a:xfrm>
            <a:off x="4230451" y="1942132"/>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덧셈 기호 20"/>
          <p:cNvSpPr/>
          <p:nvPr/>
        </p:nvSpPr>
        <p:spPr>
          <a:xfrm>
            <a:off x="4636543" y="4727208"/>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덧셈 기호 21"/>
          <p:cNvSpPr/>
          <p:nvPr/>
        </p:nvSpPr>
        <p:spPr>
          <a:xfrm>
            <a:off x="8571446" y="4599729"/>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덧셈 기호 22"/>
          <p:cNvSpPr/>
          <p:nvPr/>
        </p:nvSpPr>
        <p:spPr>
          <a:xfrm>
            <a:off x="10704164" y="32539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덧셈 기호 23"/>
          <p:cNvSpPr/>
          <p:nvPr/>
        </p:nvSpPr>
        <p:spPr>
          <a:xfrm>
            <a:off x="8847723" y="14812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45386" y="1721376"/>
            <a:ext cx="2572738" cy="2446824"/>
          </a:xfrm>
          <a:prstGeom prst="rect">
            <a:avLst/>
          </a:prstGeom>
          <a:noFill/>
        </p:spPr>
        <p:txBody>
          <a:bodyPr wrap="square" rtlCol="0">
            <a:spAutoFit/>
          </a:bodyPr>
          <a:lstStyle/>
          <a:p>
            <a:pPr>
              <a:lnSpc>
                <a:spcPct val="200000"/>
              </a:lnSpc>
            </a:pPr>
            <a:r>
              <a:rPr lang="en-US" altLang="ko-KR" sz="3600" b="1" dirty="0" err="1">
                <a:solidFill>
                  <a:schemeClr val="bg1"/>
                </a:solidFill>
                <a:latin typeface="나눔바른고딕" panose="020B0603020101020101" pitchFamily="50" charset="-127"/>
                <a:ea typeface="나눔바른고딕" panose="020B0603020101020101" pitchFamily="50" charset="-127"/>
              </a:rPr>
              <a:t>C</a:t>
            </a:r>
            <a:r>
              <a:rPr lang="en-US" altLang="ko-KR" sz="3600" b="1" dirty="0" err="1" smtClean="0">
                <a:solidFill>
                  <a:schemeClr val="bg1"/>
                </a:solidFill>
                <a:latin typeface="나눔바른고딕" panose="020B0603020101020101" pitchFamily="50" charset="-127"/>
                <a:ea typeface="나눔바른고딕" panose="020B0603020101020101" pitchFamily="50" charset="-127"/>
              </a:rPr>
              <a:t>afeyo</a:t>
            </a:r>
            <a:endParaRPr lang="en-US" altLang="ko-KR" sz="3600" b="1" dirty="0">
              <a:solidFill>
                <a:schemeClr val="bg1"/>
              </a:solidFill>
              <a:latin typeface="나눔바른고딕" panose="020B0603020101020101" pitchFamily="50" charset="-127"/>
              <a:ea typeface="나눔바른고딕" panose="020B0603020101020101" pitchFamily="50" charset="-127"/>
            </a:endParaRPr>
          </a:p>
          <a:p>
            <a:pPr>
              <a:lnSpc>
                <a:spcPct val="150000"/>
              </a:lnSpc>
            </a:pPr>
            <a:endParaRPr lang="en-US" altLang="ko-KR"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a:p>
            <a:pPr>
              <a:lnSpc>
                <a:spcPct val="150000"/>
              </a:lnSpc>
            </a:pPr>
            <a:r>
              <a:rPr lang="ko-KR" altLang="en-US"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rPr>
              <a:t>경북대 학생들을 위한 카페 추천 사이트</a:t>
            </a:r>
            <a:endParaRPr lang="en-US" altLang="ko-KR" b="1" dirty="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p:txBody>
      </p:sp>
      <p:grpSp>
        <p:nvGrpSpPr>
          <p:cNvPr id="29" name="그룹 28"/>
          <p:cNvGrpSpPr/>
          <p:nvPr/>
        </p:nvGrpSpPr>
        <p:grpSpPr>
          <a:xfrm>
            <a:off x="317411" y="228599"/>
            <a:ext cx="1990032" cy="769441"/>
            <a:chOff x="317411" y="228599"/>
            <a:chExt cx="1990032" cy="769441"/>
          </a:xfrm>
        </p:grpSpPr>
        <p:sp>
          <p:nvSpPr>
            <p:cNvPr id="30" name="TextBox 29"/>
            <p:cNvSpPr txBox="1"/>
            <p:nvPr/>
          </p:nvSpPr>
          <p:spPr>
            <a:xfrm>
              <a:off x="859611" y="285750"/>
              <a:ext cx="1447832"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프로젝트 목표</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bg1"/>
                  </a:solidFill>
                  <a:latin typeface="나눔바른고딕" panose="020B0603020101020101" pitchFamily="50" charset="-127"/>
                  <a:ea typeface="나눔바른고딕" panose="020B0603020101020101" pitchFamily="50" charset="-127"/>
                </a:rPr>
                <a:t>카페요</a:t>
              </a:r>
              <a:endParaRPr lang="ko-KR" altLang="en-US" sz="1200" b="1" dirty="0">
                <a:solidFill>
                  <a:schemeClr val="bg1"/>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 xmlns:a16="http://schemas.microsoft.com/office/drawing/2014/main"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descr="C:\Users\user\Documents\카카오톡 받은 파일\KakaoTalk_20200610_1642331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637" y="2714679"/>
            <a:ext cx="1317859" cy="145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5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4496403" y="3426015"/>
            <a:ext cx="2441694" cy="769441"/>
          </a:xfrm>
          <a:prstGeom prst="rect">
            <a:avLst/>
          </a:prstGeom>
          <a:noFill/>
        </p:spPr>
        <p:txBody>
          <a:bodyPr wrap="none" rtlCol="0">
            <a:spAutoFit/>
          </a:bodyPr>
          <a:lstStyle/>
          <a:p>
            <a:pPr algn="r"/>
            <a:r>
              <a:rPr lang="ko-KR" altLang="en-US" sz="4400" b="1" dirty="0" smtClean="0">
                <a:solidFill>
                  <a:schemeClr val="bg1"/>
                </a:solidFill>
              </a:rPr>
              <a:t>개발환경</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2</a:t>
            </a:r>
            <a:endParaRPr lang="ko-KR" altLang="en-US" sz="11500" b="1" dirty="0">
              <a:solidFill>
                <a:schemeClr val="bg1"/>
              </a:solidFill>
            </a:endParaRPr>
          </a:p>
        </p:txBody>
      </p:sp>
    </p:spTree>
    <p:extLst>
      <p:ext uri="{BB962C8B-B14F-4D97-AF65-F5344CB8AC3E}">
        <p14:creationId xmlns:p14="http://schemas.microsoft.com/office/powerpoint/2010/main" val="370362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9" name="그룹 28"/>
          <p:cNvGrpSpPr/>
          <p:nvPr/>
        </p:nvGrpSpPr>
        <p:grpSpPr>
          <a:xfrm>
            <a:off x="317411" y="228599"/>
            <a:ext cx="1534779" cy="769441"/>
            <a:chOff x="317411" y="228599"/>
            <a:chExt cx="1534779" cy="769441"/>
          </a:xfrm>
        </p:grpSpPr>
        <p:sp>
          <p:nvSpPr>
            <p:cNvPr id="30" name="TextBox 29"/>
            <p:cNvSpPr txBox="1"/>
            <p:nvPr/>
          </p:nvSpPr>
          <p:spPr>
            <a:xfrm>
              <a:off x="859611" y="285750"/>
              <a:ext cx="992579"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개발환</a:t>
              </a:r>
              <a:r>
                <a:rPr lang="ko-KR" altLang="en-US" sz="1600" b="1" dirty="0">
                  <a:solidFill>
                    <a:schemeClr val="tx1">
                      <a:lumMod val="50000"/>
                      <a:lumOff val="50000"/>
                    </a:schemeClr>
                  </a:solidFill>
                  <a:latin typeface="나눔바른고딕" panose="020B0603020101020101" pitchFamily="50" charset="-127"/>
                  <a:ea typeface="나눔바른고딕" panose="020B0603020101020101" pitchFamily="50" charset="-127"/>
                </a:rPr>
                <a:t>경</a:t>
              </a:r>
              <a:endPar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 xmlns:a16="http://schemas.microsoft.com/office/drawing/2014/main"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1" name="Picture 2" descr="HTML5 Introduction &amp; Syntax | PoiemaWe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611" y="1722431"/>
            <a:ext cx="3920843" cy="19507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Django Community | Djan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582" y="1288920"/>
            <a:ext cx="2934503" cy="1335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sqlite database - Discover about Sqlite and How to perform Sqlit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11" y="4129635"/>
            <a:ext cx="3118498" cy="1731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파일:Python-logo-notext.svg - 위키백과, 우리 모두의 백과사전"/>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2287" y="1477528"/>
            <a:ext cx="2770866" cy="277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MySQL Logo Vector (.EPS)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944" y="4649228"/>
            <a:ext cx="3068581" cy="159566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Sublime Text Vector Logo - Download Free SVG Icon | Worldvectorlogo"/>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968" y="3673182"/>
            <a:ext cx="2341827" cy="2340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878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920651" y="3426015"/>
            <a:ext cx="4017446" cy="769441"/>
          </a:xfrm>
          <a:prstGeom prst="rect">
            <a:avLst/>
          </a:prstGeom>
          <a:noFill/>
        </p:spPr>
        <p:txBody>
          <a:bodyPr wrap="none" rtlCol="0">
            <a:spAutoFit/>
          </a:bodyPr>
          <a:lstStyle/>
          <a:p>
            <a:pPr algn="r"/>
            <a:r>
              <a:rPr lang="ko-KR" altLang="en-US" sz="4400" b="1" dirty="0" smtClean="0">
                <a:solidFill>
                  <a:schemeClr val="bg1"/>
                </a:solidFill>
              </a:rPr>
              <a:t>개발 일정</a:t>
            </a:r>
            <a:r>
              <a:rPr lang="en-US" altLang="ko-KR" sz="4400" b="1" dirty="0" smtClean="0">
                <a:solidFill>
                  <a:schemeClr val="bg1"/>
                </a:solidFill>
              </a:rPr>
              <a:t>/</a:t>
            </a:r>
            <a:r>
              <a:rPr lang="ko-KR" altLang="en-US" sz="4400" b="1" dirty="0" smtClean="0">
                <a:solidFill>
                  <a:schemeClr val="bg1"/>
                </a:solidFill>
              </a:rPr>
              <a:t>과정</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3</a:t>
            </a:r>
            <a:endParaRPr lang="ko-KR" altLang="en-US" sz="11500" b="1" dirty="0">
              <a:solidFill>
                <a:schemeClr val="bg1"/>
              </a:solidFill>
            </a:endParaRPr>
          </a:p>
        </p:txBody>
      </p:sp>
    </p:spTree>
    <p:extLst>
      <p:ext uri="{BB962C8B-B14F-4D97-AF65-F5344CB8AC3E}">
        <p14:creationId xmlns:p14="http://schemas.microsoft.com/office/powerpoint/2010/main" val="3126417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1</a:t>
            </a:r>
            <a:r>
              <a:rPr lang="en-US" altLang="ko-KR" sz="4000" b="1" baseline="30000" dirty="0" smtClean="0">
                <a:solidFill>
                  <a:srgbClr val="2187C9"/>
                </a:solidFill>
              </a:rPr>
              <a:t>st</a:t>
            </a:r>
            <a:r>
              <a:rPr lang="en-US" altLang="ko-KR" sz="4000" b="1" dirty="0">
                <a:solidFill>
                  <a:srgbClr val="2187C9"/>
                </a:solidFill>
              </a:rPr>
              <a:t> </a:t>
            </a:r>
            <a:r>
              <a:rPr lang="en-US" altLang="ko-KR" sz="4000" b="1" dirty="0" smtClean="0">
                <a:solidFill>
                  <a:srgbClr val="2187C9"/>
                </a:solidFill>
              </a:rPr>
              <a:t>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317411" y="3483373"/>
            <a:ext cx="3195858" cy="2369880"/>
          </a:xfrm>
          <a:prstGeom prst="rect">
            <a:avLst/>
          </a:prstGeom>
          <a:noFill/>
        </p:spPr>
        <p:txBody>
          <a:bodyPr wrap="square" rtlCol="0">
            <a:spAutoFit/>
          </a:bodyPr>
          <a:lstStyle/>
          <a:p>
            <a:pPr algn="ct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개발기초공부</a:t>
            </a: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Html/</a:t>
            </a:r>
            <a:r>
              <a:rPr lang="en-US" altLang="ko-KR" sz="2400" dirty="0" err="1"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Css</a:t>
            </a: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Python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JS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DB</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a:t>
            </a:r>
          </a:p>
        </p:txBody>
      </p:sp>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672" y="998040"/>
            <a:ext cx="7581902" cy="3720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137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2</a:t>
            </a:r>
            <a:r>
              <a:rPr lang="en-US" altLang="ko-KR" sz="4000" b="1" baseline="30000" dirty="0" smtClean="0">
                <a:solidFill>
                  <a:srgbClr val="2187C9"/>
                </a:solidFill>
              </a:rPr>
              <a:t>nd</a:t>
            </a:r>
            <a:r>
              <a:rPr lang="en-US" altLang="ko-KR" sz="4000" b="1" dirty="0" smtClean="0">
                <a:solidFill>
                  <a:srgbClr val="2187C9"/>
                </a:solidFill>
              </a:rPr>
              <a:t> 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94317" y="3483765"/>
            <a:ext cx="3438160" cy="2800767"/>
          </a:xfrm>
          <a:prstGeom prst="rect">
            <a:avLst/>
          </a:prstGeom>
          <a:noFill/>
          <a:ln w="3175">
            <a:solidFill>
              <a:schemeClr val="tx1"/>
            </a:solidFill>
          </a:ln>
        </p:spPr>
        <p:txBody>
          <a:bodyPr wrap="square" rtlCol="0">
            <a:spAutoFit/>
          </a:bodyPr>
          <a:lstStyle/>
          <a:p>
            <a:pPr algn="ct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개발</a:t>
            </a: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Index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Detail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Results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카테고리</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endParaRPr lang="ko-KR" altLang="en-US" sz="2800" dirty="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723" y="998040"/>
            <a:ext cx="7543800" cy="3704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338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TotalTime>
  <Words>802</Words>
  <Application>Microsoft Office PowerPoint</Application>
  <PresentationFormat>사용자 지정</PresentationFormat>
  <Paragraphs>210</Paragraphs>
  <Slides>27</Slides>
  <Notes>9</Notes>
  <HiddenSlides>0</HiddenSlides>
  <MMClips>0</MMClips>
  <ScaleCrop>false</ScaleCrop>
  <HeadingPairs>
    <vt:vector size="4" baseType="variant">
      <vt:variant>
        <vt:lpstr>테마</vt:lpstr>
      </vt:variant>
      <vt:variant>
        <vt:i4>1</vt:i4>
      </vt:variant>
      <vt:variant>
        <vt:lpstr>슬라이드 제목</vt:lpstr>
      </vt:variant>
      <vt:variant>
        <vt:i4>27</vt:i4>
      </vt:variant>
    </vt:vector>
  </HeadingPairs>
  <TitlesOfParts>
    <vt:vector size="2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ICCT</dc:creator>
  <cp:lastModifiedBy>Windows User</cp:lastModifiedBy>
  <cp:revision>338</cp:revision>
  <dcterms:created xsi:type="dcterms:W3CDTF">2016-06-13T08:17:34Z</dcterms:created>
  <dcterms:modified xsi:type="dcterms:W3CDTF">2020-06-12T14:28:52Z</dcterms:modified>
</cp:coreProperties>
</file>